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13"/>
  </p:notesMasterIdLst>
  <p:sldIdLst>
    <p:sldId id="256" r:id="rId2"/>
    <p:sldId id="257" r:id="rId3"/>
    <p:sldId id="258" r:id="rId4"/>
    <p:sldId id="259" r:id="rId5"/>
    <p:sldId id="261" r:id="rId6"/>
    <p:sldId id="271" r:id="rId7"/>
    <p:sldId id="269" r:id="rId8"/>
    <p:sldId id="270" r:id="rId9"/>
    <p:sldId id="264" r:id="rId10"/>
    <p:sldId id="265" r:id="rId11"/>
    <p:sldId id="268" r:id="rId12"/>
  </p:sldIdLst>
  <p:sldSz cx="18288000" cy="10287000"/>
  <p:notesSz cx="6858000" cy="9144000"/>
  <p:embeddedFontLst>
    <p:embeddedFont>
      <p:font typeface="Be Vietnam" panose="020B0604020202020204" charset="0"/>
      <p:regular r:id="rId14"/>
    </p:embeddedFont>
    <p:embeddedFont>
      <p:font typeface="Be Vietnam Bold" panose="020B0604020202020204" charset="0"/>
      <p:regular r:id="rId15"/>
    </p:embeddedFont>
    <p:embeddedFont>
      <p:font typeface="Fave Script Bold Pro" pitchFamily="2" charset="0"/>
      <p:bold r:id="rId16"/>
    </p:embeddedFont>
    <p:embeddedFont>
      <p:font typeface="Georgia" panose="02040502050405020303" pitchFamily="18" charset="0"/>
      <p:regular r:id="rId17"/>
      <p:bold r:id="rId18"/>
      <p:italic r:id="rId19"/>
      <p:boldItalic r:id="rId20"/>
    </p:embeddedFont>
    <p:embeddedFont>
      <p:font typeface="Heading Now 71-78" panose="020B0604020202020204" charset="0"/>
      <p:regular r:id="rId21"/>
    </p:embeddedFont>
    <p:embeddedFont>
      <p:font typeface="Heading Now 71-78 Bold"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86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47" d="100"/>
          <a:sy n="47" d="100"/>
        </p:scale>
        <p:origin x="500"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74EFEC-37EE-49C8-B348-75BCB9118115}" type="datetimeFigureOut">
              <a:rPr lang="en-IN" smtClean="0"/>
              <a:t>10-02-2024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4E74C-E38E-4652-93CB-7F7A1AD9B135}" type="slidenum">
              <a:rPr lang="en-IN" smtClean="0"/>
              <a:t>‹#›</a:t>
            </a:fld>
            <a:endParaRPr lang="en-IN"/>
          </a:p>
        </p:txBody>
      </p:sp>
    </p:spTree>
    <p:extLst>
      <p:ext uri="{BB962C8B-B14F-4D97-AF65-F5344CB8AC3E}">
        <p14:creationId xmlns:p14="http://schemas.microsoft.com/office/powerpoint/2010/main" val="859741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8.svg"/><Relationship Id="rId9" Type="http://schemas.openxmlformats.org/officeDocument/2006/relationships/image" Target="../media/image7.sv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12.sv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9.sv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25.jpeg"/><Relationship Id="rId5" Type="http://schemas.openxmlformats.org/officeDocument/2006/relationships/image" Target="../media/image21.png"/><Relationship Id="rId10" Type="http://schemas.openxmlformats.org/officeDocument/2006/relationships/image" Target="../media/image9.svg"/><Relationship Id="rId4" Type="http://schemas.openxmlformats.org/officeDocument/2006/relationships/image" Target="../media/image20.sv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817" t="11891" r="11558" b="26261"/>
          <a:stretch>
            <a:fillRect/>
          </a:stretch>
        </p:blipFill>
        <p:spPr>
          <a:xfrm>
            <a:off x="-28575" y="0"/>
            <a:ext cx="18643600" cy="10487025"/>
          </a:xfrm>
          <a:prstGeom prst="rect">
            <a:avLst/>
          </a:prstGeom>
          <a:effectLst>
            <a:outerShdw blurRad="50800" dist="50800" dir="5400000" algn="ctr" rotWithShape="0">
              <a:srgbClr val="000000"/>
            </a:outerShdw>
          </a:effectLst>
        </p:spPr>
      </p:pic>
      <p:sp>
        <p:nvSpPr>
          <p:cNvPr id="4" name="TextBox 4"/>
          <p:cNvSpPr txBox="1"/>
          <p:nvPr/>
        </p:nvSpPr>
        <p:spPr>
          <a:xfrm>
            <a:off x="1600200" y="2499975"/>
            <a:ext cx="16253683" cy="1401281"/>
          </a:xfrm>
          <a:prstGeom prst="rect">
            <a:avLst/>
          </a:prstGeom>
        </p:spPr>
        <p:txBody>
          <a:bodyPr wrap="square" lIns="0" tIns="0" rIns="0" bIns="0" rtlCol="0" anchor="t">
            <a:spAutoFit/>
          </a:bodyPr>
          <a:lstStyle/>
          <a:p>
            <a:pPr>
              <a:lnSpc>
                <a:spcPts val="10680"/>
              </a:lnSpc>
            </a:pPr>
            <a:r>
              <a:rPr lang="en-US" sz="11000" b="1" spc="443" dirty="0">
                <a:ln w="28575">
                  <a:solidFill>
                    <a:srgbClr val="B98671"/>
                  </a:solidFill>
                </a:ln>
                <a:noFill/>
                <a:latin typeface="Heading Now 71-78 Bold"/>
              </a:rPr>
              <a:t>TELCO</a:t>
            </a:r>
            <a:r>
              <a:rPr lang="en-US" sz="11000" b="1" spc="443" dirty="0">
                <a:ln w="28575">
                  <a:solidFill>
                    <a:schemeClr val="tx1"/>
                  </a:solidFill>
                </a:ln>
                <a:solidFill>
                  <a:srgbClr val="B98671"/>
                </a:solidFill>
                <a:latin typeface="Heading Now 71-78 Bold"/>
              </a:rPr>
              <a:t> </a:t>
            </a:r>
            <a:r>
              <a:rPr lang="en-US" sz="11000" b="1" spc="443" dirty="0">
                <a:ln w="28575">
                  <a:solidFill>
                    <a:srgbClr val="B98671"/>
                  </a:solidFill>
                </a:ln>
                <a:noFill/>
                <a:latin typeface="Heading Now 71-78 Bold"/>
              </a:rPr>
              <a:t>CUSTOMER</a:t>
            </a:r>
          </a:p>
        </p:txBody>
      </p:sp>
      <p:sp>
        <p:nvSpPr>
          <p:cNvPr id="5" name="TextBox 5"/>
          <p:cNvSpPr txBox="1"/>
          <p:nvPr/>
        </p:nvSpPr>
        <p:spPr>
          <a:xfrm>
            <a:off x="805480" y="3901256"/>
            <a:ext cx="18463484" cy="1401281"/>
          </a:xfrm>
          <a:prstGeom prst="rect">
            <a:avLst/>
          </a:prstGeom>
        </p:spPr>
        <p:txBody>
          <a:bodyPr wrap="square" lIns="0" tIns="0" rIns="0" bIns="0" rtlCol="0" anchor="t">
            <a:spAutoFit/>
          </a:bodyPr>
          <a:lstStyle/>
          <a:p>
            <a:pPr>
              <a:lnSpc>
                <a:spcPts val="10680"/>
              </a:lnSpc>
            </a:pPr>
            <a:r>
              <a:rPr lang="en-US" sz="11000" spc="443" dirty="0">
                <a:solidFill>
                  <a:srgbClr val="B98671"/>
                </a:solidFill>
                <a:latin typeface="Heading Now 71-78 Bold"/>
              </a:rPr>
              <a:t>CHURN PREDICTION</a:t>
            </a:r>
          </a:p>
        </p:txBody>
      </p:sp>
      <p:sp>
        <p:nvSpPr>
          <p:cNvPr id="7" name="AutoShape 7"/>
          <p:cNvSpPr/>
          <p:nvPr/>
        </p:nvSpPr>
        <p:spPr>
          <a:xfrm flipV="1">
            <a:off x="-28575" y="876299"/>
            <a:ext cx="14138797" cy="1"/>
          </a:xfrm>
          <a:prstGeom prst="line">
            <a:avLst/>
          </a:prstGeom>
          <a:ln w="19050" cap="flat">
            <a:solidFill>
              <a:srgbClr val="B98671"/>
            </a:solidFill>
            <a:prstDash val="solid"/>
            <a:headEnd type="none" w="sm" len="sm"/>
            <a:tailEnd type="none" w="sm" len="sm"/>
          </a:ln>
        </p:spPr>
        <p:txBody>
          <a:bodyPr/>
          <a:lstStyle/>
          <a:p>
            <a:endParaRPr lang="en-US"/>
          </a:p>
        </p:txBody>
      </p:sp>
      <p:sp>
        <p:nvSpPr>
          <p:cNvPr id="8" name="TextBox 8"/>
          <p:cNvSpPr txBox="1"/>
          <p:nvPr/>
        </p:nvSpPr>
        <p:spPr>
          <a:xfrm>
            <a:off x="14304499" y="673417"/>
            <a:ext cx="3178021" cy="405765"/>
          </a:xfrm>
          <a:prstGeom prst="rect">
            <a:avLst/>
          </a:prstGeom>
        </p:spPr>
        <p:txBody>
          <a:bodyPr lIns="0" tIns="0" rIns="0" bIns="0" rtlCol="0" anchor="t">
            <a:spAutoFit/>
          </a:bodyPr>
          <a:lstStyle/>
          <a:p>
            <a:pPr algn="r">
              <a:lnSpc>
                <a:spcPts val="3359"/>
              </a:lnSpc>
            </a:pPr>
            <a:r>
              <a:rPr lang="en-US" sz="2399" spc="347" dirty="0">
                <a:solidFill>
                  <a:srgbClr val="B98671"/>
                </a:solidFill>
                <a:latin typeface="Be Vietnam"/>
              </a:rPr>
              <a:t>BA with R- S23</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5475" t="57946" r="1072"/>
          <a:stretch>
            <a:fillRect/>
          </a:stretch>
        </p:blipFill>
        <p:spPr>
          <a:xfrm flipH="1">
            <a:off x="0" y="-190500"/>
            <a:ext cx="18288000" cy="10591800"/>
          </a:xfrm>
          <a:prstGeom prst="rect">
            <a:avLst/>
          </a:prstGeom>
        </p:spPr>
      </p:pic>
      <p:sp>
        <p:nvSpPr>
          <p:cNvPr id="3" name="AutoShape 3"/>
          <p:cNvSpPr/>
          <p:nvPr/>
        </p:nvSpPr>
        <p:spPr>
          <a:xfrm flipV="1">
            <a:off x="0" y="9682826"/>
            <a:ext cx="16764000" cy="30649"/>
          </a:xfrm>
          <a:prstGeom prst="line">
            <a:avLst/>
          </a:prstGeom>
          <a:ln w="19050" cap="flat">
            <a:solidFill>
              <a:srgbClr val="090707"/>
            </a:solidFill>
            <a:prstDash val="solid"/>
            <a:headEnd type="none" w="sm" len="sm"/>
            <a:tailEnd type="none" w="sm" len="sm"/>
          </a:ln>
        </p:spPr>
        <p:txBody>
          <a:bodyPr/>
          <a:lstStyle/>
          <a:p>
            <a:endParaRPr lang="en-US"/>
          </a:p>
        </p:txBody>
      </p:sp>
      <p:sp>
        <p:nvSpPr>
          <p:cNvPr id="5" name="TextBox 5"/>
          <p:cNvSpPr txBox="1"/>
          <p:nvPr/>
        </p:nvSpPr>
        <p:spPr>
          <a:xfrm>
            <a:off x="2362200" y="859334"/>
            <a:ext cx="14020799" cy="781496"/>
          </a:xfrm>
          <a:prstGeom prst="rect">
            <a:avLst/>
          </a:prstGeom>
        </p:spPr>
        <p:txBody>
          <a:bodyPr wrap="square" lIns="0" tIns="0" rIns="0" bIns="0" rtlCol="0" anchor="t">
            <a:spAutoFit/>
          </a:bodyPr>
          <a:lstStyle/>
          <a:p>
            <a:pPr>
              <a:lnSpc>
                <a:spcPts val="5841"/>
              </a:lnSpc>
            </a:pPr>
            <a:r>
              <a:rPr lang="en-US" sz="6600" spc="266" dirty="0">
                <a:solidFill>
                  <a:srgbClr val="090707"/>
                </a:solidFill>
                <a:latin typeface="Heading Now 71-78 Bold"/>
              </a:rPr>
              <a:t>Results and Analysis</a:t>
            </a:r>
          </a:p>
        </p:txBody>
      </p:sp>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874388" y="5143500"/>
            <a:ext cx="3063542" cy="3063542"/>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3527935" y="2959112"/>
            <a:ext cx="3736027" cy="3736027"/>
          </a:xfrm>
          <a:prstGeom prst="rect">
            <a:avLst/>
          </a:prstGeom>
        </p:spPr>
      </p:pic>
      <p:pic>
        <p:nvPicPr>
          <p:cNvPr id="4" name="Picture 3">
            <a:extLst>
              <a:ext uri="{FF2B5EF4-FFF2-40B4-BE49-F238E27FC236}">
                <a16:creationId xmlns:a16="http://schemas.microsoft.com/office/drawing/2014/main" id="{AA3C1333-1A0C-C002-9487-029E6812B6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798963" y="48878"/>
            <a:ext cx="735698" cy="2085742"/>
          </a:xfrm>
          <a:prstGeom prst="rect">
            <a:avLst/>
          </a:prstGeom>
        </p:spPr>
      </p:pic>
      <p:sp>
        <p:nvSpPr>
          <p:cNvPr id="6" name="TextBox 5">
            <a:extLst>
              <a:ext uri="{FF2B5EF4-FFF2-40B4-BE49-F238E27FC236}">
                <a16:creationId xmlns:a16="http://schemas.microsoft.com/office/drawing/2014/main" id="{86969272-ADDB-98BE-1A6D-529A96E76295}"/>
              </a:ext>
            </a:extLst>
          </p:cNvPr>
          <p:cNvSpPr txBox="1"/>
          <p:nvPr/>
        </p:nvSpPr>
        <p:spPr>
          <a:xfrm>
            <a:off x="381000" y="2359078"/>
            <a:ext cx="11219858" cy="7109639"/>
          </a:xfrm>
          <a:prstGeom prst="rect">
            <a:avLst/>
          </a:prstGeom>
          <a:noFill/>
        </p:spPr>
        <p:txBody>
          <a:bodyPr wrap="square" rtlCol="0">
            <a:spAutoFit/>
          </a:bodyPr>
          <a:lstStyle/>
          <a:p>
            <a:pPr marL="342900" marR="0" lvl="0" indent="-342900">
              <a:spcBef>
                <a:spcPts val="0"/>
              </a:spcBef>
              <a:spcAft>
                <a:spcPts val="0"/>
              </a:spcAft>
              <a:buFont typeface="Symbol" panose="05050102010706020507" pitchFamily="18" charset="2"/>
              <a:buChar char=""/>
            </a:pPr>
            <a:r>
              <a:rPr lang="en-US" sz="2400" b="1" dirty="0">
                <a:effectLst/>
                <a:latin typeface="Calibri" panose="020F0502020204030204" pitchFamily="34" charset="0"/>
                <a:ea typeface="Georgia" panose="02040502050405020303" pitchFamily="18" charset="0"/>
                <a:cs typeface="Georgia" panose="02040502050405020303" pitchFamily="18" charset="0"/>
              </a:rPr>
              <a:t>GLM outperforms RF in terms of accuracy. </a:t>
            </a:r>
            <a:endParaRPr lang="en-IN" sz="2400" b="1" dirty="0">
              <a:effectLst/>
              <a:latin typeface="Georgia" panose="02040502050405020303" pitchFamily="18" charset="0"/>
              <a:ea typeface="Georgia" panose="02040502050405020303" pitchFamily="18" charset="0"/>
              <a:cs typeface="Georgia" panose="02040502050405020303" pitchFamily="18" charset="0"/>
            </a:endParaRPr>
          </a:p>
          <a:p>
            <a:pPr marL="342900" marR="0" lvl="0" indent="-342900">
              <a:spcBef>
                <a:spcPts val="0"/>
              </a:spcBef>
              <a:spcAft>
                <a:spcPts val="0"/>
              </a:spcAft>
              <a:buFont typeface="Symbol" panose="05050102010706020507" pitchFamily="18" charset="2"/>
              <a:buChar char=""/>
            </a:pPr>
            <a:r>
              <a:rPr lang="en-US" sz="2400" b="1" dirty="0">
                <a:effectLst/>
                <a:latin typeface="Calibri" panose="020F0502020204030204" pitchFamily="34" charset="0"/>
                <a:ea typeface="Georgia" panose="02040502050405020303" pitchFamily="18" charset="0"/>
                <a:cs typeface="Georgia" panose="02040502050405020303" pitchFamily="18" charset="0"/>
              </a:rPr>
              <a:t>Furthermore, based on the model's output, targeted marketing campaigns should be implemented to retain customers and potentially improve the retention of 396 customers.</a:t>
            </a:r>
            <a:endParaRPr lang="en-IN" sz="2400" b="1" dirty="0">
              <a:effectLst/>
              <a:latin typeface="Georgia" panose="02040502050405020303" pitchFamily="18" charset="0"/>
              <a:ea typeface="Georgia" panose="02040502050405020303" pitchFamily="18" charset="0"/>
              <a:cs typeface="Georgia" panose="02040502050405020303" pitchFamily="18" charset="0"/>
            </a:endParaRPr>
          </a:p>
          <a:p>
            <a:pPr marL="342900" marR="0" lvl="0" indent="-342900">
              <a:spcBef>
                <a:spcPts val="0"/>
              </a:spcBef>
              <a:spcAft>
                <a:spcPts val="0"/>
              </a:spcAft>
              <a:buFont typeface="Symbol" panose="05050102010706020507" pitchFamily="18" charset="2"/>
              <a:buChar char=""/>
            </a:pPr>
            <a:r>
              <a:rPr lang="en-US" sz="2400" b="1" dirty="0">
                <a:effectLst/>
                <a:latin typeface="Calibri" panose="020F0502020204030204" pitchFamily="34" charset="0"/>
                <a:ea typeface="Georgia" panose="02040502050405020303" pitchFamily="18" charset="0"/>
                <a:cs typeface="Georgia" panose="02040502050405020303" pitchFamily="18" charset="0"/>
              </a:rPr>
              <a:t>The analysis suggests that customers who have been with the company for a longer duration are less likely to churn.</a:t>
            </a:r>
            <a:endParaRPr lang="en-IN" sz="2400" b="1" dirty="0">
              <a:effectLst/>
              <a:latin typeface="Georgia" panose="02040502050405020303" pitchFamily="18" charset="0"/>
              <a:ea typeface="Georgia" panose="02040502050405020303" pitchFamily="18" charset="0"/>
              <a:cs typeface="Georgia" panose="02040502050405020303" pitchFamily="18" charset="0"/>
            </a:endParaRPr>
          </a:p>
          <a:p>
            <a:pPr marL="342900" marR="0" lvl="0" indent="-342900">
              <a:spcBef>
                <a:spcPts val="0"/>
              </a:spcBef>
              <a:spcAft>
                <a:spcPts val="0"/>
              </a:spcAft>
              <a:buFont typeface="Symbol" panose="05050102010706020507" pitchFamily="18" charset="2"/>
              <a:buChar char=""/>
            </a:pPr>
            <a:r>
              <a:rPr lang="en-US" sz="2400" b="1" dirty="0">
                <a:effectLst/>
                <a:latin typeface="Calibri" panose="020F0502020204030204" pitchFamily="34" charset="0"/>
                <a:ea typeface="Georgia" panose="02040502050405020303" pitchFamily="18" charset="0"/>
                <a:cs typeface="Georgia" panose="02040502050405020303" pitchFamily="18" charset="0"/>
              </a:rPr>
              <a:t>Additionally, customers who churned have a shorter tenure than those who did not churn. </a:t>
            </a:r>
            <a:endParaRPr lang="en-IN" sz="2400" b="1" dirty="0">
              <a:effectLst/>
              <a:latin typeface="Georgia" panose="02040502050405020303" pitchFamily="18" charset="0"/>
              <a:ea typeface="Georgia" panose="02040502050405020303" pitchFamily="18" charset="0"/>
              <a:cs typeface="Georgia" panose="02040502050405020303" pitchFamily="18" charset="0"/>
            </a:endParaRPr>
          </a:p>
          <a:p>
            <a:pPr marL="342900" marR="0" lvl="0" indent="-342900">
              <a:spcBef>
                <a:spcPts val="0"/>
              </a:spcBef>
              <a:spcAft>
                <a:spcPts val="0"/>
              </a:spcAft>
              <a:buFont typeface="Symbol" panose="05050102010706020507" pitchFamily="18" charset="2"/>
              <a:buChar char=""/>
            </a:pPr>
            <a:r>
              <a:rPr lang="en-US" sz="2400" b="1" dirty="0">
                <a:effectLst/>
                <a:latin typeface="Calibri" panose="020F0502020204030204" pitchFamily="34" charset="0"/>
                <a:ea typeface="Georgia" panose="02040502050405020303" pitchFamily="18" charset="0"/>
                <a:cs typeface="Georgia" panose="02040502050405020303" pitchFamily="18" charset="0"/>
              </a:rPr>
              <a:t>Most customers in the dataset are younger individuals, and those who use the internet service add-ons have a lower churn rate compared to those who do not.</a:t>
            </a:r>
            <a:endParaRPr lang="en-IN" sz="2400" b="1" dirty="0">
              <a:effectLst/>
              <a:latin typeface="Georgia" panose="02040502050405020303" pitchFamily="18" charset="0"/>
              <a:ea typeface="Georgia" panose="02040502050405020303" pitchFamily="18" charset="0"/>
              <a:cs typeface="Georgia" panose="02040502050405020303" pitchFamily="18" charset="0"/>
            </a:endParaRPr>
          </a:p>
          <a:p>
            <a:pPr marL="342900" marR="0" lvl="0" indent="-342900">
              <a:spcBef>
                <a:spcPts val="0"/>
              </a:spcBef>
              <a:spcAft>
                <a:spcPts val="0"/>
              </a:spcAft>
              <a:buFont typeface="Symbol" panose="05050102010706020507" pitchFamily="18" charset="2"/>
              <a:buChar char=""/>
            </a:pPr>
            <a:r>
              <a:rPr lang="en-US" sz="2400" b="1" dirty="0">
                <a:effectLst/>
                <a:latin typeface="Calibri" panose="020F0502020204030204" pitchFamily="34" charset="0"/>
                <a:ea typeface="Georgia" panose="02040502050405020303" pitchFamily="18" charset="0"/>
                <a:cs typeface="Georgia" panose="02040502050405020303" pitchFamily="18" charset="0"/>
              </a:rPr>
              <a:t>Lastly, customers with a monthly plan have the highest churn rate.</a:t>
            </a:r>
            <a:endParaRPr lang="en-IN" sz="2400" b="1" dirty="0">
              <a:effectLst/>
              <a:latin typeface="Georgia" panose="02040502050405020303" pitchFamily="18" charset="0"/>
              <a:ea typeface="Georgia" panose="02040502050405020303" pitchFamily="18" charset="0"/>
              <a:cs typeface="Georgia" panose="02040502050405020303" pitchFamily="18" charset="0"/>
            </a:endParaRPr>
          </a:p>
          <a:p>
            <a:pPr marL="342900" marR="0" lvl="0" indent="-342900">
              <a:spcBef>
                <a:spcPts val="0"/>
              </a:spcBef>
              <a:spcAft>
                <a:spcPts val="0"/>
              </a:spcAft>
              <a:buFont typeface="Symbol" panose="05050102010706020507" pitchFamily="18" charset="2"/>
              <a:buChar char=""/>
            </a:pPr>
            <a:r>
              <a:rPr lang="en-US" sz="2400" b="1" dirty="0">
                <a:effectLst/>
                <a:latin typeface="Calibri" panose="020F0502020204030204" pitchFamily="34" charset="0"/>
                <a:ea typeface="Georgia" panose="02040502050405020303" pitchFamily="18" charset="0"/>
                <a:cs typeface="Georgia" panose="02040502050405020303" pitchFamily="18" charset="0"/>
              </a:rPr>
              <a:t>The analysis reveals that several factors, such as tenure group, contract type, paperless billing, monthly charges, and internet service, play a role in customer churn. Gender does not appear to be related to the churn rate. </a:t>
            </a:r>
            <a:endParaRPr lang="en-IN" sz="2400" b="1" dirty="0">
              <a:effectLst/>
              <a:latin typeface="Georgia" panose="02040502050405020303" pitchFamily="18" charset="0"/>
              <a:ea typeface="Georgia" panose="02040502050405020303" pitchFamily="18" charset="0"/>
              <a:cs typeface="Georgia" panose="02040502050405020303" pitchFamily="18" charset="0"/>
            </a:endParaRPr>
          </a:p>
          <a:p>
            <a:pPr marL="342900" marR="0" lvl="0" indent="-342900">
              <a:spcBef>
                <a:spcPts val="0"/>
              </a:spcBef>
              <a:spcAft>
                <a:spcPts val="0"/>
              </a:spcAft>
              <a:buFont typeface="Symbol" panose="05050102010706020507" pitchFamily="18" charset="2"/>
              <a:buChar char=""/>
            </a:pPr>
            <a:r>
              <a:rPr lang="en-US" sz="2400" b="1" dirty="0">
                <a:effectLst/>
                <a:latin typeface="Calibri" panose="020F0502020204030204" pitchFamily="34" charset="0"/>
                <a:ea typeface="Georgia" panose="02040502050405020303" pitchFamily="18" charset="0"/>
                <a:cs typeface="Georgia" panose="02040502050405020303" pitchFamily="18" charset="0"/>
              </a:rPr>
              <a:t>Customers with a month-to-month contract, paperless billing, and a tenure of fewer than 12 months are more likely to churn. </a:t>
            </a:r>
            <a:endParaRPr lang="en-IN" sz="2400" b="1" dirty="0">
              <a:effectLst/>
              <a:latin typeface="Georgia" panose="02040502050405020303" pitchFamily="18" charset="0"/>
              <a:ea typeface="Georgia" panose="02040502050405020303" pitchFamily="18" charset="0"/>
              <a:cs typeface="Georgia" panose="02040502050405020303" pitchFamily="18" charset="0"/>
            </a:endParaRPr>
          </a:p>
          <a:p>
            <a:pPr marL="342900" marR="0" lvl="0" indent="-342900">
              <a:spcBef>
                <a:spcPts val="0"/>
              </a:spcBef>
              <a:spcAft>
                <a:spcPts val="0"/>
              </a:spcAft>
              <a:buFont typeface="Symbol" panose="05050102010706020507" pitchFamily="18" charset="2"/>
              <a:buChar char=""/>
            </a:pPr>
            <a:r>
              <a:rPr lang="en-US" sz="2400" b="1" dirty="0">
                <a:effectLst/>
                <a:latin typeface="Calibri" panose="020F0502020204030204" pitchFamily="34" charset="0"/>
                <a:ea typeface="Georgia" panose="02040502050405020303" pitchFamily="18" charset="0"/>
                <a:cs typeface="Georgia" panose="02040502050405020303" pitchFamily="18" charset="0"/>
              </a:rPr>
              <a:t>Conversely, customers with one- or two-year contracts, a tenure of more than 12 months, and who do not use paperless billing are less likely to churn.</a:t>
            </a:r>
            <a:endParaRPr lang="en-IN" sz="2400" b="1" dirty="0">
              <a:effectLst/>
              <a:latin typeface="Georgia" panose="02040502050405020303" pitchFamily="18" charset="0"/>
              <a:ea typeface="Georgia" panose="02040502050405020303" pitchFamily="18" charset="0"/>
              <a:cs typeface="Georgia" panose="02040502050405020303" pitchFamily="18" charset="0"/>
            </a:endParaRPr>
          </a:p>
          <a:p>
            <a:endParaRPr lang="en-IN" sz="2400" b="1" dirty="0"/>
          </a:p>
        </p:txBody>
      </p:sp>
      <p:pic>
        <p:nvPicPr>
          <p:cNvPr id="17" name="Picture 16" descr="Graphical user interface, application, icon&#10;&#10;Description automatically generated">
            <a:extLst>
              <a:ext uri="{FF2B5EF4-FFF2-40B4-BE49-F238E27FC236}">
                <a16:creationId xmlns:a16="http://schemas.microsoft.com/office/drawing/2014/main" id="{E193B8BB-FF6B-F623-064E-C8F32798B7C8}"/>
              </a:ext>
            </a:extLst>
          </p:cNvPr>
          <p:cNvPicPr>
            <a:picLocks noChangeAspect="1"/>
          </p:cNvPicPr>
          <p:nvPr/>
        </p:nvPicPr>
        <p:blipFill rotWithShape="1">
          <a:blip r:embed="rId7">
            <a:extLst>
              <a:ext uri="{28A0092B-C50C-407E-A947-70E740481C1C}">
                <a14:useLocalDpi xmlns:a14="http://schemas.microsoft.com/office/drawing/2010/main" val="0"/>
              </a:ext>
            </a:extLst>
          </a:blip>
          <a:srcRect b="8054"/>
          <a:stretch/>
        </p:blipFill>
        <p:spPr>
          <a:xfrm>
            <a:off x="12103890" y="3140426"/>
            <a:ext cx="4888559" cy="4848611"/>
          </a:xfrm>
          <a:prstGeom prst="rect">
            <a:avLst/>
          </a:prstGeom>
        </p:spPr>
      </p:pic>
      <p:pic>
        <p:nvPicPr>
          <p:cNvPr id="18" name="Picture 11">
            <a:extLst>
              <a:ext uri="{FF2B5EF4-FFF2-40B4-BE49-F238E27FC236}">
                <a16:creationId xmlns:a16="http://schemas.microsoft.com/office/drawing/2014/main" id="{061FB1BE-D021-5E63-CEBC-933345329FD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841050" y="1769446"/>
            <a:ext cx="5983951" cy="609275"/>
          </a:xfrm>
          <a:prstGeom prst="rect">
            <a:avLst/>
          </a:prstGeom>
        </p:spPr>
      </p:pic>
      <p:sp>
        <p:nvSpPr>
          <p:cNvPr id="20" name="TextBox 12">
            <a:extLst>
              <a:ext uri="{FF2B5EF4-FFF2-40B4-BE49-F238E27FC236}">
                <a16:creationId xmlns:a16="http://schemas.microsoft.com/office/drawing/2014/main" id="{AE0408BE-8435-BF25-500E-5E1125AA5ACD}"/>
              </a:ext>
            </a:extLst>
          </p:cNvPr>
          <p:cNvSpPr txBox="1"/>
          <p:nvPr/>
        </p:nvSpPr>
        <p:spPr>
          <a:xfrm>
            <a:off x="12496800" y="1868756"/>
            <a:ext cx="4767162" cy="305853"/>
          </a:xfrm>
          <a:prstGeom prst="rect">
            <a:avLst/>
          </a:prstGeom>
        </p:spPr>
        <p:txBody>
          <a:bodyPr wrap="square" lIns="0" tIns="0" rIns="0" bIns="0" rtlCol="0" anchor="t">
            <a:spAutoFit/>
          </a:bodyPr>
          <a:lstStyle/>
          <a:p>
            <a:pPr>
              <a:lnSpc>
                <a:spcPts val="2747"/>
              </a:lnSpc>
            </a:pPr>
            <a:r>
              <a:rPr lang="en-US" sz="1655" spc="231" dirty="0">
                <a:solidFill>
                  <a:srgbClr val="010101"/>
                </a:solidFill>
                <a:latin typeface="Be Vietnam Bold"/>
              </a:rPr>
              <a:t>What was the conclusion?</a:t>
            </a:r>
          </a:p>
        </p:txBody>
      </p:sp>
      <p:sp>
        <p:nvSpPr>
          <p:cNvPr id="21" name="TextBox 20">
            <a:extLst>
              <a:ext uri="{FF2B5EF4-FFF2-40B4-BE49-F238E27FC236}">
                <a16:creationId xmlns:a16="http://schemas.microsoft.com/office/drawing/2014/main" id="{A86845D6-7D82-D233-C0AB-CC2CE1BCF9E7}"/>
              </a:ext>
            </a:extLst>
          </p:cNvPr>
          <p:cNvSpPr txBox="1"/>
          <p:nvPr/>
        </p:nvSpPr>
        <p:spPr>
          <a:xfrm>
            <a:off x="16840200" y="9530834"/>
            <a:ext cx="1447800" cy="369332"/>
          </a:xfrm>
          <a:prstGeom prst="rect">
            <a:avLst/>
          </a:prstGeom>
          <a:noFill/>
        </p:spPr>
        <p:txBody>
          <a:bodyPr wrap="square" rtlCol="0">
            <a:spAutoFit/>
          </a:bodyPr>
          <a:lstStyle/>
          <a:p>
            <a:r>
              <a:rPr lang="en-US" dirty="0"/>
              <a:t>P a g e  9</a:t>
            </a:r>
            <a:endParaRPr lang="en-I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547" t="354" b="57591"/>
          <a:stretch>
            <a:fillRect/>
          </a:stretch>
        </p:blipFill>
        <p:spPr>
          <a:xfrm flipH="1">
            <a:off x="0" y="-152400"/>
            <a:ext cx="18288000" cy="10591800"/>
          </a:xfrm>
          <a:prstGeom prst="rect">
            <a:avLst/>
          </a:prstGeom>
        </p:spPr>
      </p:pic>
      <p:sp>
        <p:nvSpPr>
          <p:cNvPr id="3" name="TextBox 3"/>
          <p:cNvSpPr txBox="1"/>
          <p:nvPr/>
        </p:nvSpPr>
        <p:spPr>
          <a:xfrm>
            <a:off x="2951136" y="4229100"/>
            <a:ext cx="12385728" cy="1548501"/>
          </a:xfrm>
          <a:prstGeom prst="rect">
            <a:avLst/>
          </a:prstGeom>
        </p:spPr>
        <p:txBody>
          <a:bodyPr wrap="square" lIns="0" tIns="0" rIns="0" bIns="0" rtlCol="0" anchor="t">
            <a:spAutoFit/>
          </a:bodyPr>
          <a:lstStyle/>
          <a:p>
            <a:pPr algn="ctr">
              <a:lnSpc>
                <a:spcPts val="9746"/>
              </a:lnSpc>
            </a:pPr>
            <a:r>
              <a:rPr lang="en-US" sz="16000" spc="1467" dirty="0">
                <a:solidFill>
                  <a:srgbClr val="090707"/>
                </a:solidFill>
                <a:latin typeface="Fave Script Bold Pro" panose="020B0604020202020204" pitchFamily="2" charset="0"/>
                <a:cs typeface="Dreaming Outloud Script Pro" panose="020B0604020202020204" pitchFamily="66" charset="0"/>
              </a:rPr>
              <a:t>Thank You!</a:t>
            </a:r>
          </a:p>
        </p:txBody>
      </p:sp>
      <p:sp>
        <p:nvSpPr>
          <p:cNvPr id="5" name="AutoShape 5"/>
          <p:cNvSpPr/>
          <p:nvPr/>
        </p:nvSpPr>
        <p:spPr>
          <a:xfrm>
            <a:off x="0" y="9713474"/>
            <a:ext cx="16764000" cy="2025"/>
          </a:xfrm>
          <a:prstGeom prst="line">
            <a:avLst/>
          </a:prstGeom>
          <a:ln w="19050" cap="flat">
            <a:solidFill>
              <a:srgbClr val="090707"/>
            </a:solidFill>
            <a:prstDash val="solid"/>
            <a:headEnd type="none" w="sm" len="sm"/>
            <a:tailEnd type="none" w="sm" len="sm"/>
          </a:ln>
        </p:spPr>
        <p:txBody>
          <a:bodyPr/>
          <a:lstStyle/>
          <a:p>
            <a:endParaRPr lang="en-US"/>
          </a:p>
        </p:txBody>
      </p:sp>
      <p:sp>
        <p:nvSpPr>
          <p:cNvPr id="4" name="TextBox 3">
            <a:extLst>
              <a:ext uri="{FF2B5EF4-FFF2-40B4-BE49-F238E27FC236}">
                <a16:creationId xmlns:a16="http://schemas.microsoft.com/office/drawing/2014/main" id="{5E245F50-FC5B-B8E1-D4E4-F68B2C7644A5}"/>
              </a:ext>
            </a:extLst>
          </p:cNvPr>
          <p:cNvSpPr txBox="1"/>
          <p:nvPr/>
        </p:nvSpPr>
        <p:spPr>
          <a:xfrm>
            <a:off x="16840200" y="9530834"/>
            <a:ext cx="1447800" cy="369332"/>
          </a:xfrm>
          <a:prstGeom prst="rect">
            <a:avLst/>
          </a:prstGeom>
          <a:noFill/>
        </p:spPr>
        <p:txBody>
          <a:bodyPr wrap="square" rtlCol="0">
            <a:spAutoFit/>
          </a:bodyPr>
          <a:lstStyle/>
          <a:p>
            <a:r>
              <a:rPr lang="en-US" dirty="0"/>
              <a:t>P a g e  10</a:t>
            </a:r>
            <a:endParaRPr lang="en-I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5026" t="45806" r="2765" b="12699"/>
          <a:stretch>
            <a:fillRect/>
          </a:stretch>
        </p:blipFill>
        <p:spPr>
          <a:xfrm>
            <a:off x="-23814" y="0"/>
            <a:ext cx="18464213" cy="10310812"/>
          </a:xfrm>
          <a:prstGeom prst="rect">
            <a:avLst/>
          </a:prstGeom>
        </p:spPr>
      </p:pic>
      <p:sp>
        <p:nvSpPr>
          <p:cNvPr id="8" name="AutoShape 8"/>
          <p:cNvSpPr/>
          <p:nvPr/>
        </p:nvSpPr>
        <p:spPr>
          <a:xfrm flipV="1">
            <a:off x="0" y="9715500"/>
            <a:ext cx="16840200" cy="55125"/>
          </a:xfrm>
          <a:prstGeom prst="line">
            <a:avLst/>
          </a:prstGeom>
          <a:ln w="19050" cap="flat">
            <a:solidFill>
              <a:srgbClr val="090707"/>
            </a:solidFill>
            <a:prstDash val="solid"/>
            <a:headEnd type="none" w="sm" len="sm"/>
            <a:tailEnd type="none" w="sm" len="sm"/>
          </a:ln>
        </p:spPr>
        <p:txBody>
          <a:bodyPr/>
          <a:lstStyle/>
          <a:p>
            <a:endParaRPr lang="en-US"/>
          </a:p>
        </p:txBody>
      </p:sp>
      <p:sp>
        <p:nvSpPr>
          <p:cNvPr id="11" name="TextBox 11"/>
          <p:cNvSpPr txBox="1"/>
          <p:nvPr/>
        </p:nvSpPr>
        <p:spPr>
          <a:xfrm>
            <a:off x="3573746" y="793416"/>
            <a:ext cx="11345022" cy="765274"/>
          </a:xfrm>
          <a:prstGeom prst="rect">
            <a:avLst/>
          </a:prstGeom>
        </p:spPr>
        <p:txBody>
          <a:bodyPr wrap="square" lIns="0" tIns="0" rIns="0" bIns="0" rtlCol="0" anchor="t">
            <a:spAutoFit/>
          </a:bodyPr>
          <a:lstStyle/>
          <a:p>
            <a:pPr>
              <a:lnSpc>
                <a:spcPts val="5669"/>
              </a:lnSpc>
            </a:pPr>
            <a:r>
              <a:rPr lang="en-US" sz="6999" spc="258" dirty="0">
                <a:solidFill>
                  <a:srgbClr val="090707"/>
                </a:solidFill>
                <a:latin typeface="Heading Now 71-78 Bold"/>
              </a:rPr>
              <a:t>Topics of Discussion</a:t>
            </a:r>
          </a:p>
        </p:txBody>
      </p:sp>
      <p:sp>
        <p:nvSpPr>
          <p:cNvPr id="32" name="TextBox 31">
            <a:extLst>
              <a:ext uri="{FF2B5EF4-FFF2-40B4-BE49-F238E27FC236}">
                <a16:creationId xmlns:a16="http://schemas.microsoft.com/office/drawing/2014/main" id="{44F95F79-2EF6-7447-A935-6D588B388F12}"/>
              </a:ext>
            </a:extLst>
          </p:cNvPr>
          <p:cNvSpPr txBox="1"/>
          <p:nvPr/>
        </p:nvSpPr>
        <p:spPr>
          <a:xfrm>
            <a:off x="1066800" y="2095500"/>
            <a:ext cx="15316200" cy="6563785"/>
          </a:xfrm>
          <a:prstGeom prst="rect">
            <a:avLst/>
          </a:prstGeom>
          <a:noFill/>
        </p:spPr>
        <p:txBody>
          <a:bodyPr wrap="square" rtlCol="0">
            <a:spAutoFit/>
          </a:bodyPr>
          <a:lstStyle/>
          <a:p>
            <a:pPr>
              <a:lnSpc>
                <a:spcPct val="200000"/>
              </a:lnSpc>
            </a:pPr>
            <a:r>
              <a:rPr lang="en-US" sz="3600" b="1" dirty="0">
                <a:latin typeface="Be Vietnam Bold" panose="020B0604020202020204" charset="0"/>
              </a:rPr>
              <a:t>01</a:t>
            </a:r>
            <a:r>
              <a:rPr lang="en-US" sz="3600" b="1" dirty="0">
                <a:latin typeface="Be Vietnam" panose="020B0604020202020204" charset="0"/>
              </a:rPr>
              <a:t>   </a:t>
            </a:r>
            <a:r>
              <a:rPr lang="en-US" sz="3600" dirty="0">
                <a:latin typeface="Be Vietnam" panose="020B0604020202020204" charset="0"/>
              </a:rPr>
              <a:t>Introduction</a:t>
            </a:r>
          </a:p>
          <a:p>
            <a:pPr>
              <a:lnSpc>
                <a:spcPct val="200000"/>
              </a:lnSpc>
            </a:pPr>
            <a:r>
              <a:rPr lang="en-US" sz="3600" dirty="0">
                <a:latin typeface="Be Vietnam Bold" panose="020B0604020202020204" charset="0"/>
              </a:rPr>
              <a:t>02</a:t>
            </a:r>
            <a:r>
              <a:rPr lang="en-US" sz="3600" dirty="0">
                <a:latin typeface="Be Vietnam" panose="020B0604020202020204" charset="0"/>
              </a:rPr>
              <a:t>  Objectives</a:t>
            </a:r>
            <a:endParaRPr lang="en-IN" sz="3600" dirty="0">
              <a:latin typeface="Be Vietnam" panose="020B0604020202020204" charset="0"/>
            </a:endParaRPr>
          </a:p>
          <a:p>
            <a:pPr>
              <a:lnSpc>
                <a:spcPct val="200000"/>
              </a:lnSpc>
            </a:pPr>
            <a:r>
              <a:rPr lang="en-IN" sz="3600" dirty="0">
                <a:latin typeface="Be Vietnam Bold" panose="020B0604020202020204" charset="0"/>
              </a:rPr>
              <a:t>03</a:t>
            </a:r>
            <a:r>
              <a:rPr lang="en-IN" sz="3600" dirty="0">
                <a:latin typeface="Be Vietnam" panose="020B0604020202020204" charset="0"/>
              </a:rPr>
              <a:t>  Dataset</a:t>
            </a:r>
          </a:p>
          <a:p>
            <a:pPr>
              <a:lnSpc>
                <a:spcPct val="200000"/>
              </a:lnSpc>
            </a:pPr>
            <a:r>
              <a:rPr lang="en-IN" sz="3600" dirty="0">
                <a:latin typeface="Be Vietnam Bold" panose="020B0604020202020204" charset="0"/>
              </a:rPr>
              <a:t>04</a:t>
            </a:r>
            <a:r>
              <a:rPr lang="en-IN" sz="3600" dirty="0">
                <a:latin typeface="Be Vietnam" panose="020B0604020202020204" charset="0"/>
              </a:rPr>
              <a:t>  Visualizations</a:t>
            </a:r>
          </a:p>
          <a:p>
            <a:pPr>
              <a:lnSpc>
                <a:spcPct val="200000"/>
              </a:lnSpc>
            </a:pPr>
            <a:r>
              <a:rPr lang="en-IN" sz="3600" dirty="0">
                <a:latin typeface="Be Vietnam Bold" panose="020B0604020202020204" charset="0"/>
              </a:rPr>
              <a:t>05</a:t>
            </a:r>
            <a:r>
              <a:rPr lang="en-IN" sz="3600" dirty="0">
                <a:latin typeface="Be Vietnam" panose="020B0604020202020204" charset="0"/>
              </a:rPr>
              <a:t>  Prediction Models</a:t>
            </a:r>
          </a:p>
          <a:p>
            <a:pPr>
              <a:lnSpc>
                <a:spcPct val="200000"/>
              </a:lnSpc>
            </a:pPr>
            <a:r>
              <a:rPr lang="en-IN" sz="3600" dirty="0">
                <a:latin typeface="Be Vietnam Bold" panose="020B0604020202020204" charset="0"/>
              </a:rPr>
              <a:t>06</a:t>
            </a:r>
            <a:r>
              <a:rPr lang="en-IN" sz="3600" dirty="0">
                <a:latin typeface="Be Vietnam" panose="020B0604020202020204" charset="0"/>
              </a:rPr>
              <a:t>  Results and Analysis</a:t>
            </a:r>
            <a:endParaRPr lang="en-US" sz="3600" dirty="0">
              <a:latin typeface="Be Vietnam" panose="020B0604020202020204" charset="0"/>
            </a:endParaRPr>
          </a:p>
        </p:txBody>
      </p:sp>
      <p:sp>
        <p:nvSpPr>
          <p:cNvPr id="3" name="Slide Number Placeholder 2">
            <a:extLst>
              <a:ext uri="{FF2B5EF4-FFF2-40B4-BE49-F238E27FC236}">
                <a16:creationId xmlns:a16="http://schemas.microsoft.com/office/drawing/2014/main" id="{38370F0A-9A35-FF8F-FC0E-00DED24BB194}"/>
              </a:ext>
            </a:extLst>
          </p:cNvPr>
          <p:cNvSpPr>
            <a:spLocks noGrp="1"/>
          </p:cNvSpPr>
          <p:nvPr>
            <p:ph type="sldNum" sz="quarter" idx="12"/>
          </p:nvPr>
        </p:nvSpPr>
        <p:spPr/>
        <p:txBody>
          <a:bodyPr/>
          <a:lstStyle/>
          <a:p>
            <a:fld id="{B6F15528-21DE-4FAA-801E-634DDDAF4B2B}" type="slidenum">
              <a:rPr lang="en-US" smtClean="0"/>
              <a:pPr/>
              <a:t>2</a:t>
            </a:fld>
            <a:endParaRPr lang="en-US"/>
          </a:p>
        </p:txBody>
      </p:sp>
      <p:sp>
        <p:nvSpPr>
          <p:cNvPr id="4" name="TextBox 3">
            <a:extLst>
              <a:ext uri="{FF2B5EF4-FFF2-40B4-BE49-F238E27FC236}">
                <a16:creationId xmlns:a16="http://schemas.microsoft.com/office/drawing/2014/main" id="{A206BC86-C0C2-C0AB-07AD-639298E42D90}"/>
              </a:ext>
            </a:extLst>
          </p:cNvPr>
          <p:cNvSpPr txBox="1"/>
          <p:nvPr/>
        </p:nvSpPr>
        <p:spPr>
          <a:xfrm>
            <a:off x="16840200" y="9530834"/>
            <a:ext cx="1447800" cy="369332"/>
          </a:xfrm>
          <a:prstGeom prst="rect">
            <a:avLst/>
          </a:prstGeom>
          <a:noFill/>
        </p:spPr>
        <p:txBody>
          <a:bodyPr wrap="square" rtlCol="0">
            <a:spAutoFit/>
          </a:bodyPr>
          <a:lstStyle/>
          <a:p>
            <a:r>
              <a:rPr lang="en-US" dirty="0"/>
              <a:t>P a g e  2</a:t>
            </a:r>
            <a:endParaRPr lang="en-I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802" t="28763" r="4249" b="23035"/>
          <a:stretch>
            <a:fillRect/>
          </a:stretch>
        </p:blipFill>
        <p:spPr>
          <a:xfrm>
            <a:off x="-1790700" y="-349920"/>
            <a:ext cx="20116800" cy="1063692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143711" y="285028"/>
            <a:ext cx="735698" cy="2085742"/>
          </a:xfrm>
          <a:prstGeom prst="rect">
            <a:avLst/>
          </a:prstGeom>
        </p:spPr>
      </p:pic>
      <p:sp>
        <p:nvSpPr>
          <p:cNvPr id="7" name="TextBox 7"/>
          <p:cNvSpPr txBox="1"/>
          <p:nvPr/>
        </p:nvSpPr>
        <p:spPr>
          <a:xfrm>
            <a:off x="1521085" y="3684825"/>
            <a:ext cx="3220561" cy="332232"/>
          </a:xfrm>
          <a:prstGeom prst="rect">
            <a:avLst/>
          </a:prstGeom>
        </p:spPr>
        <p:txBody>
          <a:bodyPr lIns="0" tIns="0" rIns="0" bIns="0" rtlCol="0" anchor="t">
            <a:spAutoFit/>
          </a:bodyPr>
          <a:lstStyle/>
          <a:p>
            <a:pPr algn="ctr">
              <a:lnSpc>
                <a:spcPts val="2844"/>
              </a:lnSpc>
            </a:pPr>
            <a:r>
              <a:rPr lang="en-US" sz="1800" spc="14">
                <a:solidFill>
                  <a:srgbClr val="090707"/>
                </a:solidFill>
                <a:latin typeface="Be Vietnam"/>
              </a:rPr>
              <a:t>ABC</a:t>
            </a:r>
          </a:p>
        </p:txBody>
      </p:sp>
      <p:sp>
        <p:nvSpPr>
          <p:cNvPr id="10" name="AutoShape 10"/>
          <p:cNvSpPr/>
          <p:nvPr/>
        </p:nvSpPr>
        <p:spPr>
          <a:xfrm flipV="1">
            <a:off x="0" y="9639300"/>
            <a:ext cx="16535400" cy="74175"/>
          </a:xfrm>
          <a:prstGeom prst="line">
            <a:avLst/>
          </a:prstGeom>
          <a:ln w="19050" cap="flat">
            <a:solidFill>
              <a:srgbClr val="B98671"/>
            </a:solidFill>
            <a:prstDash val="solid"/>
            <a:headEnd type="none" w="sm" len="sm"/>
            <a:tailEnd type="none" w="sm" len="sm"/>
          </a:ln>
        </p:spPr>
        <p:txBody>
          <a:bodyPr/>
          <a:lstStyle/>
          <a:p>
            <a:endParaRPr lang="en-US"/>
          </a:p>
        </p:txBody>
      </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049000" y="897997"/>
            <a:ext cx="5983951" cy="609275"/>
          </a:xfrm>
          <a:prstGeom prst="rect">
            <a:avLst/>
          </a:prstGeom>
        </p:spPr>
      </p:pic>
      <p:sp>
        <p:nvSpPr>
          <p:cNvPr id="12" name="TextBox 12"/>
          <p:cNvSpPr txBox="1"/>
          <p:nvPr/>
        </p:nvSpPr>
        <p:spPr>
          <a:xfrm>
            <a:off x="11861926" y="1032298"/>
            <a:ext cx="3280648" cy="305853"/>
          </a:xfrm>
          <a:prstGeom prst="rect">
            <a:avLst/>
          </a:prstGeom>
        </p:spPr>
        <p:txBody>
          <a:bodyPr lIns="0" tIns="0" rIns="0" bIns="0" rtlCol="0" anchor="t">
            <a:spAutoFit/>
          </a:bodyPr>
          <a:lstStyle/>
          <a:p>
            <a:pPr>
              <a:lnSpc>
                <a:spcPts val="2747"/>
              </a:lnSpc>
            </a:pPr>
            <a:r>
              <a:rPr lang="en-US" sz="1655" spc="231" dirty="0">
                <a:solidFill>
                  <a:srgbClr val="010101"/>
                </a:solidFill>
                <a:latin typeface="Be Vietnam Bold"/>
              </a:rPr>
              <a:t>What is customer churn?</a:t>
            </a:r>
          </a:p>
        </p:txBody>
      </p:sp>
      <p:sp>
        <p:nvSpPr>
          <p:cNvPr id="13" name="TextBox 13"/>
          <p:cNvSpPr txBox="1"/>
          <p:nvPr/>
        </p:nvSpPr>
        <p:spPr>
          <a:xfrm>
            <a:off x="2819400" y="1051671"/>
            <a:ext cx="7860712" cy="819263"/>
          </a:xfrm>
          <a:prstGeom prst="rect">
            <a:avLst/>
          </a:prstGeom>
        </p:spPr>
        <p:txBody>
          <a:bodyPr lIns="0" tIns="0" rIns="0" bIns="0" rtlCol="0" anchor="t">
            <a:spAutoFit/>
          </a:bodyPr>
          <a:lstStyle/>
          <a:p>
            <a:pPr>
              <a:lnSpc>
                <a:spcPts val="6075"/>
              </a:lnSpc>
            </a:pPr>
            <a:r>
              <a:rPr lang="en-US" sz="7500" spc="277" dirty="0">
                <a:solidFill>
                  <a:srgbClr val="B98671"/>
                </a:solidFill>
                <a:latin typeface="Heading Now 71-78 Bold"/>
              </a:rPr>
              <a:t>Introduction</a:t>
            </a:r>
          </a:p>
        </p:txBody>
      </p:sp>
      <p:sp>
        <p:nvSpPr>
          <p:cNvPr id="16" name="TextBox 15">
            <a:extLst>
              <a:ext uri="{FF2B5EF4-FFF2-40B4-BE49-F238E27FC236}">
                <a16:creationId xmlns:a16="http://schemas.microsoft.com/office/drawing/2014/main" id="{A33E300C-C31F-F80D-64E6-24F547B12F0A}"/>
              </a:ext>
            </a:extLst>
          </p:cNvPr>
          <p:cNvSpPr txBox="1"/>
          <p:nvPr/>
        </p:nvSpPr>
        <p:spPr>
          <a:xfrm>
            <a:off x="609600" y="3000517"/>
            <a:ext cx="16535400" cy="5509200"/>
          </a:xfrm>
          <a:prstGeom prst="rect">
            <a:avLst/>
          </a:prstGeom>
          <a:noFill/>
        </p:spPr>
        <p:txBody>
          <a:bodyPr wrap="square" rtlCol="0">
            <a:spAutoFit/>
          </a:bodyPr>
          <a:lstStyle/>
          <a:p>
            <a:pPr algn="just"/>
            <a:r>
              <a:rPr lang="en-US" sz="3200" dirty="0">
                <a:solidFill>
                  <a:schemeClr val="bg1">
                    <a:lumMod val="95000"/>
                  </a:schemeClr>
                </a:solidFill>
                <a:effectLst/>
                <a:latin typeface="Calibri" panose="020F0502020204030204" pitchFamily="34" charset="0"/>
                <a:ea typeface="Georgia" panose="02040502050405020303" pitchFamily="18" charset="0"/>
                <a:cs typeface="Georgia" panose="02040502050405020303" pitchFamily="18" charset="0"/>
              </a:rPr>
              <a:t>Customer churn, also known as customer attrition or defection, refers to the rate at which customers are lost. In the telecommunications industry, customer churn is a crucial business metric that is used to predict the number of customers likely to leave a service provider. Churn is significant because it directly affects a service provider's competitiveness, as it represents the proportion of clients leaving the provider. To maintain profitability, the provider must find new clients, which can be costly and challenging. </a:t>
            </a:r>
          </a:p>
          <a:p>
            <a:pPr algn="just"/>
            <a:endParaRPr lang="en-US" sz="3200" dirty="0">
              <a:solidFill>
                <a:schemeClr val="bg1">
                  <a:lumMod val="95000"/>
                </a:schemeClr>
              </a:solidFill>
              <a:effectLst/>
              <a:latin typeface="Calibri" panose="020F0502020204030204" pitchFamily="34" charset="0"/>
              <a:ea typeface="Georgia" panose="02040502050405020303" pitchFamily="18" charset="0"/>
              <a:cs typeface="Georgia" panose="02040502050405020303" pitchFamily="18" charset="0"/>
            </a:endParaRPr>
          </a:p>
          <a:p>
            <a:pPr algn="just"/>
            <a:r>
              <a:rPr lang="en-US" sz="3200" dirty="0">
                <a:solidFill>
                  <a:schemeClr val="bg1">
                    <a:lumMod val="95000"/>
                  </a:schemeClr>
                </a:solidFill>
                <a:effectLst/>
                <a:latin typeface="Calibri" panose="020F0502020204030204" pitchFamily="34" charset="0"/>
                <a:ea typeface="Georgia" panose="02040502050405020303" pitchFamily="18" charset="0"/>
                <a:cs typeface="Georgia" panose="02040502050405020303" pitchFamily="18" charset="0"/>
              </a:rPr>
              <a:t>Reducing customer churn is essential because acquiring new customers is more expensive than retaining existing ones. Therefore, TELCO companies can implement targeted strategies to decrease customer churn by identifying the most influential factors leading to churn.</a:t>
            </a:r>
            <a:endParaRPr lang="en-IN" sz="3200" dirty="0">
              <a:solidFill>
                <a:schemeClr val="bg1">
                  <a:lumMod val="95000"/>
                </a:schemeClr>
              </a:solidFill>
              <a:effectLst/>
              <a:latin typeface="Georgia" panose="02040502050405020303" pitchFamily="18" charset="0"/>
              <a:ea typeface="Georgia" panose="02040502050405020303" pitchFamily="18" charset="0"/>
              <a:cs typeface="Georgia" panose="02040502050405020303" pitchFamily="18" charset="0"/>
            </a:endParaRPr>
          </a:p>
          <a:p>
            <a:pPr algn="just"/>
            <a:endParaRPr lang="en-IN" sz="3200" dirty="0">
              <a:solidFill>
                <a:schemeClr val="bg1">
                  <a:lumMod val="95000"/>
                </a:schemeClr>
              </a:solidFill>
              <a:effectLst/>
              <a:latin typeface="Georgia" panose="02040502050405020303" pitchFamily="18" charset="0"/>
              <a:ea typeface="Georgia" panose="02040502050405020303" pitchFamily="18" charset="0"/>
              <a:cs typeface="Georgia" panose="02040502050405020303" pitchFamily="18" charset="0"/>
            </a:endParaRPr>
          </a:p>
        </p:txBody>
      </p:sp>
      <p:sp>
        <p:nvSpPr>
          <p:cNvPr id="4" name="TextBox 3">
            <a:extLst>
              <a:ext uri="{FF2B5EF4-FFF2-40B4-BE49-F238E27FC236}">
                <a16:creationId xmlns:a16="http://schemas.microsoft.com/office/drawing/2014/main" id="{0CC6D752-6AF7-9695-E33E-2C69FA411BE8}"/>
              </a:ext>
            </a:extLst>
          </p:cNvPr>
          <p:cNvSpPr txBox="1"/>
          <p:nvPr/>
        </p:nvSpPr>
        <p:spPr>
          <a:xfrm>
            <a:off x="16735425" y="9445153"/>
            <a:ext cx="1447800" cy="369332"/>
          </a:xfrm>
          <a:prstGeom prst="rect">
            <a:avLst/>
          </a:prstGeom>
          <a:noFill/>
        </p:spPr>
        <p:txBody>
          <a:bodyPr wrap="square" rtlCol="0">
            <a:spAutoFit/>
          </a:bodyPr>
          <a:lstStyle/>
          <a:p>
            <a:r>
              <a:rPr lang="en-US" dirty="0">
                <a:solidFill>
                  <a:schemeClr val="bg1"/>
                </a:solidFill>
              </a:rPr>
              <a:t>P a g e  3</a:t>
            </a:r>
            <a:endParaRPr lang="en-IN"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791" t="58506"/>
          <a:stretch>
            <a:fillRect/>
          </a:stretch>
        </p:blipFill>
        <p:spPr>
          <a:xfrm>
            <a:off x="0" y="-285750"/>
            <a:ext cx="18288000" cy="10572749"/>
          </a:xfrm>
          <a:prstGeom prst="rect">
            <a:avLst/>
          </a:prstGeom>
        </p:spPr>
      </p:pic>
      <p:sp>
        <p:nvSpPr>
          <p:cNvPr id="3" name="TextBox 3"/>
          <p:cNvSpPr txBox="1"/>
          <p:nvPr/>
        </p:nvSpPr>
        <p:spPr>
          <a:xfrm>
            <a:off x="1905000" y="796351"/>
            <a:ext cx="7371831" cy="765274"/>
          </a:xfrm>
          <a:prstGeom prst="rect">
            <a:avLst/>
          </a:prstGeom>
        </p:spPr>
        <p:txBody>
          <a:bodyPr wrap="square" lIns="0" tIns="0" rIns="0" bIns="0" rtlCol="0" anchor="t">
            <a:spAutoFit/>
          </a:bodyPr>
          <a:lstStyle/>
          <a:p>
            <a:pPr algn="ctr">
              <a:lnSpc>
                <a:spcPts val="5669"/>
              </a:lnSpc>
            </a:pPr>
            <a:r>
              <a:rPr lang="en-US" sz="6999" spc="258" dirty="0">
                <a:solidFill>
                  <a:srgbClr val="090707"/>
                </a:solidFill>
                <a:latin typeface="Heading Now 71-78 Bold"/>
              </a:rPr>
              <a:t>Objectives</a:t>
            </a:r>
          </a:p>
        </p:txBody>
      </p:sp>
      <p:sp>
        <p:nvSpPr>
          <p:cNvPr id="13" name="AutoShape 13"/>
          <p:cNvSpPr/>
          <p:nvPr/>
        </p:nvSpPr>
        <p:spPr>
          <a:xfrm flipV="1">
            <a:off x="0" y="9639300"/>
            <a:ext cx="16687800" cy="74175"/>
          </a:xfrm>
          <a:prstGeom prst="line">
            <a:avLst/>
          </a:prstGeom>
          <a:ln w="19050" cap="flat">
            <a:solidFill>
              <a:srgbClr val="090707"/>
            </a:solidFill>
            <a:prstDash val="solid"/>
            <a:headEnd type="none" w="sm" len="sm"/>
            <a:tailEnd type="none" w="sm" len="sm"/>
          </a:ln>
        </p:spPr>
        <p:txBody>
          <a:bodyPr/>
          <a:lstStyle/>
          <a:p>
            <a:endParaRPr lang="en-US"/>
          </a:p>
        </p:txBody>
      </p:sp>
      <p:sp>
        <p:nvSpPr>
          <p:cNvPr id="21" name="TextBox 20">
            <a:extLst>
              <a:ext uri="{FF2B5EF4-FFF2-40B4-BE49-F238E27FC236}">
                <a16:creationId xmlns:a16="http://schemas.microsoft.com/office/drawing/2014/main" id="{58A1CD36-162A-D438-1960-B97179B8FED2}"/>
              </a:ext>
            </a:extLst>
          </p:cNvPr>
          <p:cNvSpPr txBox="1"/>
          <p:nvPr/>
        </p:nvSpPr>
        <p:spPr>
          <a:xfrm>
            <a:off x="304800" y="2400300"/>
            <a:ext cx="17068800" cy="7417415"/>
          </a:xfrm>
          <a:prstGeom prst="rect">
            <a:avLst/>
          </a:prstGeom>
          <a:noFill/>
        </p:spPr>
        <p:txBody>
          <a:bodyPr wrap="square" rtlCol="0">
            <a:spAutoFit/>
          </a:bodyPr>
          <a:lstStyle/>
          <a:p>
            <a:pPr algn="just"/>
            <a:r>
              <a:rPr lang="en-US" sz="2800" b="1" dirty="0">
                <a:effectLst/>
                <a:latin typeface="Calibri" panose="020F0502020204030204" pitchFamily="34" charset="0"/>
                <a:ea typeface="Georgia" panose="02040502050405020303" pitchFamily="18" charset="0"/>
                <a:cs typeface="Georgia" panose="02040502050405020303" pitchFamily="18" charset="0"/>
              </a:rPr>
              <a:t>The main business objective of the TELCO customer churn prediction model is to help companies reduce customer churn and retain their customers. </a:t>
            </a:r>
            <a:endParaRPr lang="en-IN" sz="2800" b="1" dirty="0">
              <a:effectLst/>
              <a:latin typeface="Georgia" panose="02040502050405020303" pitchFamily="18" charset="0"/>
              <a:ea typeface="Georgia" panose="02040502050405020303" pitchFamily="18" charset="0"/>
              <a:cs typeface="Georgia" panose="02040502050405020303" pitchFamily="18" charset="0"/>
            </a:endParaRPr>
          </a:p>
          <a:p>
            <a:pPr marL="0" marR="0" algn="just">
              <a:spcBef>
                <a:spcPts val="0"/>
              </a:spcBef>
              <a:spcAft>
                <a:spcPts val="0"/>
              </a:spcAft>
            </a:pPr>
            <a:r>
              <a:rPr lang="en-US" sz="2800" b="1" dirty="0">
                <a:effectLst/>
                <a:latin typeface="Calibri" panose="020F0502020204030204" pitchFamily="34" charset="0"/>
                <a:ea typeface="Georgia" panose="02040502050405020303" pitchFamily="18" charset="0"/>
                <a:cs typeface="Georgia" panose="02040502050405020303" pitchFamily="18" charset="0"/>
              </a:rPr>
              <a:t> </a:t>
            </a:r>
            <a:endParaRPr lang="en-IN" sz="2800" b="1" dirty="0">
              <a:effectLst/>
              <a:latin typeface="Georgia" panose="02040502050405020303" pitchFamily="18" charset="0"/>
              <a:ea typeface="Georgia" panose="02040502050405020303" pitchFamily="18" charset="0"/>
              <a:cs typeface="Georgia" panose="02040502050405020303" pitchFamily="18" charset="0"/>
            </a:endParaRPr>
          </a:p>
          <a:p>
            <a:pPr marL="0" marR="0" algn="just">
              <a:spcBef>
                <a:spcPts val="0"/>
              </a:spcBef>
              <a:spcAft>
                <a:spcPts val="0"/>
              </a:spcAft>
            </a:pPr>
            <a:r>
              <a:rPr lang="en-US" sz="2800" b="1" dirty="0">
                <a:effectLst/>
                <a:latin typeface="Calibri" panose="020F0502020204030204" pitchFamily="34" charset="0"/>
                <a:ea typeface="Georgia" panose="02040502050405020303" pitchFamily="18" charset="0"/>
                <a:cs typeface="Georgia" panose="02040502050405020303" pitchFamily="18" charset="0"/>
              </a:rPr>
              <a:t>The project will analyze relevant customer data, including customer account information, services signed up for, and demographic information. The insights generated from the analysis will be used to develop focused customer retention programs, including personalized offers, improved customer service, and targeted marketing campaigns to keep customers engaged and satisfied. Ultimately, the project aims to reduce customer churn and increase customer loyalty, which can positively impact the company.</a:t>
            </a:r>
          </a:p>
          <a:p>
            <a:pPr marL="0" marR="0" algn="just">
              <a:spcBef>
                <a:spcPts val="0"/>
              </a:spcBef>
              <a:spcAft>
                <a:spcPts val="0"/>
              </a:spcAft>
            </a:pPr>
            <a:endParaRPr lang="en-US" sz="2800" b="1" dirty="0">
              <a:effectLst/>
              <a:latin typeface="Calibri" panose="020F0502020204030204" pitchFamily="34" charset="0"/>
              <a:ea typeface="Georgia" panose="02040502050405020303" pitchFamily="18" charset="0"/>
              <a:cs typeface="Georgia" panose="02040502050405020303" pitchFamily="18" charset="0"/>
            </a:endParaRPr>
          </a:p>
          <a:p>
            <a:pPr algn="just"/>
            <a:r>
              <a:rPr lang="en-US" sz="2800" b="1" dirty="0">
                <a:effectLst/>
                <a:latin typeface="Calibri" panose="020F0502020204030204" pitchFamily="34" charset="0"/>
                <a:ea typeface="Georgia" panose="02040502050405020303" pitchFamily="18" charset="0"/>
                <a:cs typeface="Georgia" panose="02040502050405020303" pitchFamily="18" charset="0"/>
              </a:rPr>
              <a:t>The problem involves developing an accurate predictive model, which can identify customers at risk of leaving based on various factors such as demographics, usage patterns, and customer service interactions. This can be achieved through machine learning techniques in R, including logistic regression, decision trees, and random forests.</a:t>
            </a:r>
            <a:endParaRPr lang="en-IN" sz="2800" b="1" dirty="0">
              <a:effectLst/>
              <a:latin typeface="Georgia" panose="02040502050405020303" pitchFamily="18" charset="0"/>
              <a:ea typeface="Georgia" panose="02040502050405020303" pitchFamily="18" charset="0"/>
              <a:cs typeface="Georgia" panose="02040502050405020303" pitchFamily="18" charset="0"/>
            </a:endParaRPr>
          </a:p>
          <a:p>
            <a:pPr marL="0" marR="0" algn="just">
              <a:spcBef>
                <a:spcPts val="0"/>
              </a:spcBef>
              <a:spcAft>
                <a:spcPts val="0"/>
              </a:spcAft>
            </a:pPr>
            <a:endParaRPr lang="en-US" sz="2800" b="1" dirty="0">
              <a:effectLst/>
              <a:latin typeface="Calibri" panose="020F0502020204030204" pitchFamily="34" charset="0"/>
              <a:ea typeface="Georgia" panose="02040502050405020303" pitchFamily="18" charset="0"/>
              <a:cs typeface="Georgia" panose="02040502050405020303" pitchFamily="18" charset="0"/>
            </a:endParaRPr>
          </a:p>
          <a:p>
            <a:pPr marL="0" marR="0" algn="just">
              <a:spcBef>
                <a:spcPts val="0"/>
              </a:spcBef>
              <a:spcAft>
                <a:spcPts val="0"/>
              </a:spcAft>
            </a:pPr>
            <a:endParaRPr lang="en-US" sz="2800" b="1" dirty="0">
              <a:latin typeface="Calibri" panose="020F0502020204030204" pitchFamily="34" charset="0"/>
              <a:ea typeface="Georgia" panose="02040502050405020303" pitchFamily="18" charset="0"/>
              <a:cs typeface="Georgia" panose="02040502050405020303" pitchFamily="18" charset="0"/>
            </a:endParaRPr>
          </a:p>
          <a:p>
            <a:pPr marL="0" marR="0" algn="just">
              <a:spcBef>
                <a:spcPts val="0"/>
              </a:spcBef>
              <a:spcAft>
                <a:spcPts val="0"/>
              </a:spcAft>
            </a:pPr>
            <a:endParaRPr lang="en-IN" sz="2800" b="1" dirty="0">
              <a:effectLst/>
              <a:latin typeface="Georgia" panose="02040502050405020303" pitchFamily="18" charset="0"/>
              <a:ea typeface="Georgia" panose="02040502050405020303" pitchFamily="18" charset="0"/>
              <a:cs typeface="Georgia" panose="02040502050405020303" pitchFamily="18" charset="0"/>
            </a:endParaRPr>
          </a:p>
          <a:p>
            <a:pPr algn="just"/>
            <a:endParaRPr lang="en-IN" sz="2800" b="1" dirty="0"/>
          </a:p>
        </p:txBody>
      </p:sp>
      <p:pic>
        <p:nvPicPr>
          <p:cNvPr id="23" name="Picture 3">
            <a:extLst>
              <a:ext uri="{FF2B5EF4-FFF2-40B4-BE49-F238E27FC236}">
                <a16:creationId xmlns:a16="http://schemas.microsoft.com/office/drawing/2014/main" id="{5236A4FA-116F-FFAE-4F35-DEC33523EE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132222" y="73620"/>
            <a:ext cx="735698" cy="2085742"/>
          </a:xfrm>
          <a:prstGeom prst="rect">
            <a:avLst/>
          </a:prstGeom>
        </p:spPr>
      </p:pic>
      <p:pic>
        <p:nvPicPr>
          <p:cNvPr id="24" name="Picture 11">
            <a:extLst>
              <a:ext uri="{FF2B5EF4-FFF2-40B4-BE49-F238E27FC236}">
                <a16:creationId xmlns:a16="http://schemas.microsoft.com/office/drawing/2014/main" id="{9F3350A3-564A-77D2-1625-EA6F2F2393E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370474" y="663051"/>
            <a:ext cx="5983951" cy="609275"/>
          </a:xfrm>
          <a:prstGeom prst="rect">
            <a:avLst/>
          </a:prstGeom>
        </p:spPr>
      </p:pic>
      <p:sp>
        <p:nvSpPr>
          <p:cNvPr id="25" name="TextBox 12">
            <a:extLst>
              <a:ext uri="{FF2B5EF4-FFF2-40B4-BE49-F238E27FC236}">
                <a16:creationId xmlns:a16="http://schemas.microsoft.com/office/drawing/2014/main" id="{02E6FDBB-1C5F-9F26-FBB4-3AE4C93CDF99}"/>
              </a:ext>
            </a:extLst>
          </p:cNvPr>
          <p:cNvSpPr txBox="1"/>
          <p:nvPr/>
        </p:nvSpPr>
        <p:spPr>
          <a:xfrm>
            <a:off x="11273092" y="810638"/>
            <a:ext cx="3280648" cy="305853"/>
          </a:xfrm>
          <a:prstGeom prst="rect">
            <a:avLst/>
          </a:prstGeom>
        </p:spPr>
        <p:txBody>
          <a:bodyPr lIns="0" tIns="0" rIns="0" bIns="0" rtlCol="0" anchor="t">
            <a:spAutoFit/>
          </a:bodyPr>
          <a:lstStyle/>
          <a:p>
            <a:pPr>
              <a:lnSpc>
                <a:spcPts val="2747"/>
              </a:lnSpc>
            </a:pPr>
            <a:r>
              <a:rPr lang="en-US" sz="1655" spc="231" dirty="0">
                <a:solidFill>
                  <a:srgbClr val="010101"/>
                </a:solidFill>
                <a:latin typeface="Be Vietnam Bold"/>
              </a:rPr>
              <a:t>What is the main goal?</a:t>
            </a:r>
          </a:p>
        </p:txBody>
      </p:sp>
      <p:sp>
        <p:nvSpPr>
          <p:cNvPr id="4" name="TextBox 3">
            <a:extLst>
              <a:ext uri="{FF2B5EF4-FFF2-40B4-BE49-F238E27FC236}">
                <a16:creationId xmlns:a16="http://schemas.microsoft.com/office/drawing/2014/main" id="{6D25935C-E4DF-6FB6-9590-A3750B132C67}"/>
              </a:ext>
            </a:extLst>
          </p:cNvPr>
          <p:cNvSpPr txBox="1"/>
          <p:nvPr/>
        </p:nvSpPr>
        <p:spPr>
          <a:xfrm>
            <a:off x="16840200" y="9454634"/>
            <a:ext cx="1447800" cy="369332"/>
          </a:xfrm>
          <a:prstGeom prst="rect">
            <a:avLst/>
          </a:prstGeom>
          <a:noFill/>
        </p:spPr>
        <p:txBody>
          <a:bodyPr wrap="square" rtlCol="0">
            <a:spAutoFit/>
          </a:bodyPr>
          <a:lstStyle/>
          <a:p>
            <a:r>
              <a:rPr lang="en-US" dirty="0"/>
              <a:t>P a g e  4</a:t>
            </a:r>
            <a:endParaRPr lang="en-I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68" t="12994" r="5722" b="45511"/>
          <a:stretch>
            <a:fillRect/>
          </a:stretch>
        </p:blipFill>
        <p:spPr>
          <a:xfrm>
            <a:off x="0" y="-300038"/>
            <a:ext cx="18288000" cy="10587038"/>
          </a:xfrm>
          <a:prstGeom prst="rect">
            <a:avLst/>
          </a:prstGeom>
        </p:spPr>
      </p:pic>
      <p:sp>
        <p:nvSpPr>
          <p:cNvPr id="41" name="TextBox 41"/>
          <p:cNvSpPr txBox="1"/>
          <p:nvPr/>
        </p:nvSpPr>
        <p:spPr>
          <a:xfrm>
            <a:off x="-952240" y="763021"/>
            <a:ext cx="5675235" cy="765274"/>
          </a:xfrm>
          <a:prstGeom prst="rect">
            <a:avLst/>
          </a:prstGeom>
        </p:spPr>
        <p:txBody>
          <a:bodyPr lIns="0" tIns="0" rIns="0" bIns="0" rtlCol="0" anchor="t">
            <a:spAutoFit/>
          </a:bodyPr>
          <a:lstStyle/>
          <a:p>
            <a:pPr algn="r">
              <a:lnSpc>
                <a:spcPts val="5669"/>
              </a:lnSpc>
            </a:pPr>
            <a:r>
              <a:rPr lang="en-US" sz="6999" spc="258" dirty="0">
                <a:solidFill>
                  <a:srgbClr val="090707"/>
                </a:solidFill>
                <a:latin typeface="Heading Now 71-78 Bold"/>
              </a:rPr>
              <a:t>Data</a:t>
            </a:r>
          </a:p>
        </p:txBody>
      </p:sp>
      <p:sp>
        <p:nvSpPr>
          <p:cNvPr id="42" name="TextBox 42"/>
          <p:cNvSpPr txBox="1"/>
          <p:nvPr/>
        </p:nvSpPr>
        <p:spPr>
          <a:xfrm>
            <a:off x="4781549" y="784686"/>
            <a:ext cx="6402875" cy="765274"/>
          </a:xfrm>
          <a:prstGeom prst="rect">
            <a:avLst/>
          </a:prstGeom>
        </p:spPr>
        <p:txBody>
          <a:bodyPr lIns="0" tIns="0" rIns="0" bIns="0" rtlCol="0" anchor="t">
            <a:spAutoFit/>
          </a:bodyPr>
          <a:lstStyle/>
          <a:p>
            <a:pPr>
              <a:lnSpc>
                <a:spcPts val="5669"/>
              </a:lnSpc>
            </a:pPr>
            <a:r>
              <a:rPr lang="en-US" sz="6999" spc="258" dirty="0">
                <a:solidFill>
                  <a:srgbClr val="090707"/>
                </a:solidFill>
                <a:latin typeface="Heading Now 71-78"/>
              </a:rPr>
              <a:t>set</a:t>
            </a:r>
          </a:p>
        </p:txBody>
      </p:sp>
      <p:sp>
        <p:nvSpPr>
          <p:cNvPr id="43" name="TextBox 43"/>
          <p:cNvSpPr txBox="1"/>
          <p:nvPr/>
        </p:nvSpPr>
        <p:spPr>
          <a:xfrm>
            <a:off x="228600" y="2764824"/>
            <a:ext cx="9982200" cy="6647974"/>
          </a:xfrm>
          <a:prstGeom prst="rect">
            <a:avLst/>
          </a:prstGeom>
        </p:spPr>
        <p:txBody>
          <a:bodyPr wrap="square" lIns="0" tIns="0" rIns="0" bIns="0" rtlCol="0" anchor="t">
            <a:spAutoFit/>
          </a:bodyPr>
          <a:lstStyle/>
          <a:p>
            <a:pPr marL="0" marR="0">
              <a:spcBef>
                <a:spcPts val="0"/>
              </a:spcBef>
              <a:spcAft>
                <a:spcPts val="0"/>
              </a:spcAft>
            </a:pPr>
            <a:r>
              <a:rPr lang="en-US" sz="2400" b="1" dirty="0">
                <a:effectLst/>
                <a:latin typeface="Calibri" panose="020F0502020204030204" pitchFamily="34" charset="0"/>
                <a:ea typeface="Georgia" panose="02040502050405020303" pitchFamily="18" charset="0"/>
                <a:cs typeface="Georgia" panose="02040502050405020303" pitchFamily="18" charset="0"/>
              </a:rPr>
              <a:t>The data has been sourced from Kaggle</a:t>
            </a:r>
            <a:endParaRPr lang="en-IN" sz="2400" b="1" dirty="0">
              <a:effectLst/>
              <a:latin typeface="Georgia" panose="02040502050405020303" pitchFamily="18" charset="0"/>
              <a:ea typeface="Georgia" panose="02040502050405020303" pitchFamily="18" charset="0"/>
              <a:cs typeface="Georgia" panose="02040502050405020303" pitchFamily="18" charset="0"/>
            </a:endParaRPr>
          </a:p>
          <a:p>
            <a:pPr marL="0" marR="0" algn="just">
              <a:spcBef>
                <a:spcPts val="0"/>
              </a:spcBef>
              <a:spcAft>
                <a:spcPts val="0"/>
              </a:spcAft>
            </a:pPr>
            <a:r>
              <a:rPr lang="en-US" sz="2400" b="1" dirty="0">
                <a:effectLst/>
                <a:latin typeface="Calibri" panose="020F0502020204030204" pitchFamily="34" charset="0"/>
                <a:ea typeface="Georgia" panose="02040502050405020303" pitchFamily="18" charset="0"/>
                <a:cs typeface="Georgia" panose="02040502050405020303" pitchFamily="18" charset="0"/>
              </a:rPr>
              <a:t>(https://www.kaggle.com/datasets/blastchar/telcocustomer-churn), where each row represents a unique customer, and each column comprises the customer's attributes as described in the corresponding metadata. The dataset consists of 7043 rows and 21 columns, encompassing various features. </a:t>
            </a:r>
          </a:p>
          <a:p>
            <a:pPr marL="0" marR="0" algn="just">
              <a:spcBef>
                <a:spcPts val="0"/>
              </a:spcBef>
              <a:spcAft>
                <a:spcPts val="0"/>
              </a:spcAft>
            </a:pPr>
            <a:endParaRPr lang="en-US" sz="2400" b="1" dirty="0">
              <a:effectLst/>
              <a:latin typeface="Calibri" panose="020F0502020204030204" pitchFamily="34" charset="0"/>
              <a:ea typeface="Georgia" panose="02040502050405020303" pitchFamily="18" charset="0"/>
              <a:cs typeface="Georgia" panose="02040502050405020303" pitchFamily="18" charset="0"/>
            </a:endParaRPr>
          </a:p>
          <a:p>
            <a:pPr marL="0" marR="0" algn="just">
              <a:spcBef>
                <a:spcPts val="0"/>
              </a:spcBef>
              <a:spcAft>
                <a:spcPts val="0"/>
              </a:spcAft>
            </a:pPr>
            <a:r>
              <a:rPr lang="en-US" sz="2400" b="1" dirty="0">
                <a:effectLst/>
                <a:ea typeface="Georgia" panose="02040502050405020303" pitchFamily="18" charset="0"/>
                <a:cs typeface="Georgia" panose="02040502050405020303" pitchFamily="18" charset="0"/>
              </a:rPr>
              <a:t>The dataset provides details on:</a:t>
            </a:r>
            <a:endParaRPr lang="en-IN" sz="2400" b="1" dirty="0">
              <a:effectLst/>
              <a:ea typeface="Georgia" panose="02040502050405020303" pitchFamily="18" charset="0"/>
              <a:cs typeface="Georgia" panose="02040502050405020303" pitchFamily="18" charset="0"/>
            </a:endParaRPr>
          </a:p>
          <a:p>
            <a:pPr marL="0" marR="0" algn="just">
              <a:spcBef>
                <a:spcPts val="0"/>
              </a:spcBef>
              <a:spcAft>
                <a:spcPts val="0"/>
              </a:spcAft>
            </a:pPr>
            <a:r>
              <a:rPr lang="en-US" sz="2400" b="1" dirty="0">
                <a:effectLst/>
                <a:ea typeface="Georgia" panose="02040502050405020303" pitchFamily="18" charset="0"/>
                <a:cs typeface="Georgia" panose="02040502050405020303" pitchFamily="18" charset="0"/>
              </a:rPr>
              <a:t>• Customers who have terminated services within the last month</a:t>
            </a:r>
            <a:endParaRPr lang="en-IN" sz="2400" b="1" dirty="0">
              <a:effectLst/>
              <a:ea typeface="Georgia" panose="02040502050405020303" pitchFamily="18" charset="0"/>
              <a:cs typeface="Georgia" panose="02040502050405020303" pitchFamily="18" charset="0"/>
            </a:endParaRPr>
          </a:p>
          <a:p>
            <a:pPr marL="0" marR="0" algn="just">
              <a:spcBef>
                <a:spcPts val="0"/>
              </a:spcBef>
              <a:spcAft>
                <a:spcPts val="0"/>
              </a:spcAft>
            </a:pPr>
            <a:r>
              <a:rPr lang="en-US" sz="2400" b="1" dirty="0">
                <a:effectLst/>
                <a:ea typeface="Georgia" panose="02040502050405020303" pitchFamily="18" charset="0"/>
                <a:cs typeface="Georgia" panose="02040502050405020303" pitchFamily="18" charset="0"/>
              </a:rPr>
              <a:t>•The various services customers have subscribed to </a:t>
            </a:r>
            <a:r>
              <a:rPr lang="en-US" sz="2400" b="1" dirty="0">
                <a:ea typeface="Georgia" panose="02040502050405020303" pitchFamily="18" charset="0"/>
                <a:cs typeface="Georgia" panose="02040502050405020303" pitchFamily="18" charset="0"/>
              </a:rPr>
              <a:t>predict </a:t>
            </a:r>
            <a:r>
              <a:rPr lang="en-US" sz="2400" b="1" dirty="0">
                <a:effectLst/>
                <a:ea typeface="Georgia" panose="02040502050405020303" pitchFamily="18" charset="0"/>
                <a:cs typeface="Georgia" panose="02040502050405020303" pitchFamily="18" charset="0"/>
              </a:rPr>
              <a:t>how it affects the churning process</a:t>
            </a:r>
          </a:p>
          <a:p>
            <a:pPr algn="just"/>
            <a:r>
              <a:rPr lang="en-US" sz="2400" b="1" dirty="0">
                <a:effectLst/>
                <a:ea typeface="Georgia" panose="02040502050405020303" pitchFamily="18" charset="0"/>
                <a:cs typeface="Georgia" panose="02040502050405020303" pitchFamily="18" charset="0"/>
              </a:rPr>
              <a:t>•Demographic information about the customers</a:t>
            </a:r>
          </a:p>
          <a:p>
            <a:pPr algn="just"/>
            <a:endParaRPr lang="en-US" sz="2400" b="1" dirty="0">
              <a:effectLst/>
              <a:ea typeface="Georgia" panose="02040502050405020303" pitchFamily="18" charset="0"/>
              <a:cs typeface="Georgia" panose="02040502050405020303" pitchFamily="18" charset="0"/>
            </a:endParaRPr>
          </a:p>
          <a:p>
            <a:pPr algn="just"/>
            <a:r>
              <a:rPr lang="en-US" sz="2400" b="1" kern="0" dirty="0">
                <a:effectLst/>
                <a:latin typeface="Calibri" panose="020F0502020204030204" pitchFamily="34" charset="0"/>
                <a:ea typeface="Georgia" panose="02040502050405020303" pitchFamily="18" charset="0"/>
              </a:rPr>
              <a:t>The insights generated from this analysis will be used to develop focused customer retention programs, including personalized offers, improved customer service, and targeted marketing campaigns to keep customers engaged and satisfied.</a:t>
            </a:r>
          </a:p>
          <a:p>
            <a:pPr marL="0" marR="0" algn="just">
              <a:spcBef>
                <a:spcPts val="0"/>
              </a:spcBef>
              <a:spcAft>
                <a:spcPts val="0"/>
              </a:spcAft>
            </a:pPr>
            <a:endParaRPr lang="en-US" sz="2400" b="1" dirty="0">
              <a:effectLst/>
              <a:ea typeface="Georgia" panose="02040502050405020303" pitchFamily="18" charset="0"/>
              <a:cs typeface="Georgia" panose="02040502050405020303" pitchFamily="18" charset="0"/>
            </a:endParaRPr>
          </a:p>
          <a:p>
            <a:pPr marL="0" marR="0" algn="just">
              <a:spcBef>
                <a:spcPts val="0"/>
              </a:spcBef>
              <a:spcAft>
                <a:spcPts val="0"/>
              </a:spcAft>
            </a:pPr>
            <a:endParaRPr lang="en-US" sz="2400" b="1" spc="125" dirty="0">
              <a:latin typeface="Be Vietnam"/>
            </a:endParaRPr>
          </a:p>
        </p:txBody>
      </p:sp>
      <p:sp>
        <p:nvSpPr>
          <p:cNvPr id="45" name="AutoShape 45"/>
          <p:cNvSpPr/>
          <p:nvPr/>
        </p:nvSpPr>
        <p:spPr>
          <a:xfrm>
            <a:off x="-28575" y="9688309"/>
            <a:ext cx="16840200" cy="2025"/>
          </a:xfrm>
          <a:prstGeom prst="line">
            <a:avLst/>
          </a:prstGeom>
          <a:ln w="19050" cap="flat">
            <a:solidFill>
              <a:srgbClr val="090707"/>
            </a:solidFill>
            <a:prstDash val="solid"/>
            <a:headEnd type="none" w="sm" len="sm"/>
            <a:tailEnd type="none" w="sm" len="sm"/>
          </a:ln>
        </p:spPr>
        <p:txBody>
          <a:bodyPr/>
          <a:lstStyle/>
          <a:p>
            <a:endParaRPr lang="en-US"/>
          </a:p>
        </p:txBody>
      </p:sp>
      <p:pic>
        <p:nvPicPr>
          <p:cNvPr id="52" name="Picture 51">
            <a:extLst>
              <a:ext uri="{FF2B5EF4-FFF2-40B4-BE49-F238E27FC236}">
                <a16:creationId xmlns:a16="http://schemas.microsoft.com/office/drawing/2014/main" id="{CC2DC224-5F3D-B4A6-43F5-330928168593}"/>
              </a:ext>
            </a:extLst>
          </p:cNvPr>
          <p:cNvPicPr>
            <a:picLocks noChangeAspect="1"/>
          </p:cNvPicPr>
          <p:nvPr/>
        </p:nvPicPr>
        <p:blipFill>
          <a:blip r:embed="rId3"/>
          <a:stretch>
            <a:fillRect/>
          </a:stretch>
        </p:blipFill>
        <p:spPr>
          <a:xfrm>
            <a:off x="10387586" y="1131370"/>
            <a:ext cx="7455536" cy="7964324"/>
          </a:xfrm>
          <a:prstGeom prst="rect">
            <a:avLst/>
          </a:prstGeom>
        </p:spPr>
      </p:pic>
      <p:pic>
        <p:nvPicPr>
          <p:cNvPr id="53" name="Picture 11">
            <a:extLst>
              <a:ext uri="{FF2B5EF4-FFF2-40B4-BE49-F238E27FC236}">
                <a16:creationId xmlns:a16="http://schemas.microsoft.com/office/drawing/2014/main" id="{BE4CD3CF-4A6C-966D-2CFE-CAE6055DFE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89573" y="1841922"/>
            <a:ext cx="5983951" cy="609275"/>
          </a:xfrm>
          <a:prstGeom prst="rect">
            <a:avLst/>
          </a:prstGeom>
        </p:spPr>
      </p:pic>
      <p:sp>
        <p:nvSpPr>
          <p:cNvPr id="54" name="TextBox 12">
            <a:extLst>
              <a:ext uri="{FF2B5EF4-FFF2-40B4-BE49-F238E27FC236}">
                <a16:creationId xmlns:a16="http://schemas.microsoft.com/office/drawing/2014/main" id="{082C1E09-B84F-95EC-941D-E958A9AA17C6}"/>
              </a:ext>
            </a:extLst>
          </p:cNvPr>
          <p:cNvSpPr txBox="1"/>
          <p:nvPr/>
        </p:nvSpPr>
        <p:spPr>
          <a:xfrm>
            <a:off x="2514600" y="1982800"/>
            <a:ext cx="3280648" cy="305853"/>
          </a:xfrm>
          <a:prstGeom prst="rect">
            <a:avLst/>
          </a:prstGeom>
        </p:spPr>
        <p:txBody>
          <a:bodyPr lIns="0" tIns="0" rIns="0" bIns="0" rtlCol="0" anchor="t">
            <a:spAutoFit/>
          </a:bodyPr>
          <a:lstStyle/>
          <a:p>
            <a:pPr>
              <a:lnSpc>
                <a:spcPts val="2747"/>
              </a:lnSpc>
            </a:pPr>
            <a:r>
              <a:rPr lang="en-US" sz="1655" spc="231" dirty="0">
                <a:solidFill>
                  <a:srgbClr val="010101"/>
                </a:solidFill>
                <a:latin typeface="Be Vietnam Bold"/>
              </a:rPr>
              <a:t>Telco Customer Churn </a:t>
            </a:r>
          </a:p>
        </p:txBody>
      </p:sp>
      <p:pic>
        <p:nvPicPr>
          <p:cNvPr id="55" name="Picture 5">
            <a:extLst>
              <a:ext uri="{FF2B5EF4-FFF2-40B4-BE49-F238E27FC236}">
                <a16:creationId xmlns:a16="http://schemas.microsoft.com/office/drawing/2014/main" id="{8EFDB098-DC88-54BF-8A74-DB12440676E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553200" y="166588"/>
            <a:ext cx="762000" cy="762000"/>
          </a:xfrm>
          <a:prstGeom prst="rect">
            <a:avLst/>
          </a:prstGeom>
        </p:spPr>
      </p:pic>
      <p:pic>
        <p:nvPicPr>
          <p:cNvPr id="56" name="Picture 8">
            <a:extLst>
              <a:ext uri="{FF2B5EF4-FFF2-40B4-BE49-F238E27FC236}">
                <a16:creationId xmlns:a16="http://schemas.microsoft.com/office/drawing/2014/main" id="{469B104A-AB08-DB00-FAB9-8E91C39BE72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400801" y="971019"/>
            <a:ext cx="599440" cy="599440"/>
          </a:xfrm>
          <a:prstGeom prst="rect">
            <a:avLst/>
          </a:prstGeom>
        </p:spPr>
      </p:pic>
      <p:pic>
        <p:nvPicPr>
          <p:cNvPr id="57" name="Picture 3">
            <a:extLst>
              <a:ext uri="{FF2B5EF4-FFF2-40B4-BE49-F238E27FC236}">
                <a16:creationId xmlns:a16="http://schemas.microsoft.com/office/drawing/2014/main" id="{ECE51F2A-AF8A-7AD1-5E3B-57308867F49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812647" y="146245"/>
            <a:ext cx="636545" cy="1804638"/>
          </a:xfrm>
          <a:prstGeom prst="rect">
            <a:avLst/>
          </a:prstGeom>
        </p:spPr>
      </p:pic>
      <p:sp>
        <p:nvSpPr>
          <p:cNvPr id="3" name="TextBox 2">
            <a:extLst>
              <a:ext uri="{FF2B5EF4-FFF2-40B4-BE49-F238E27FC236}">
                <a16:creationId xmlns:a16="http://schemas.microsoft.com/office/drawing/2014/main" id="{70B9EC8D-8883-F35B-EF28-69320CD31BB3}"/>
              </a:ext>
            </a:extLst>
          </p:cNvPr>
          <p:cNvSpPr txBox="1"/>
          <p:nvPr/>
        </p:nvSpPr>
        <p:spPr>
          <a:xfrm>
            <a:off x="16840200" y="9530834"/>
            <a:ext cx="1447800" cy="369332"/>
          </a:xfrm>
          <a:prstGeom prst="rect">
            <a:avLst/>
          </a:prstGeom>
          <a:noFill/>
        </p:spPr>
        <p:txBody>
          <a:bodyPr wrap="square" rtlCol="0">
            <a:spAutoFit/>
          </a:bodyPr>
          <a:lstStyle/>
          <a:p>
            <a:r>
              <a:rPr lang="en-US" dirty="0"/>
              <a:t>P a g e  5</a:t>
            </a:r>
            <a:endParaRPr lang="en-I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791" t="58506"/>
          <a:stretch>
            <a:fillRect/>
          </a:stretch>
        </p:blipFill>
        <p:spPr>
          <a:xfrm>
            <a:off x="0" y="-19050"/>
            <a:ext cx="18288000" cy="10572749"/>
          </a:xfrm>
          <a:prstGeom prst="rect">
            <a:avLst/>
          </a:prstGeom>
        </p:spPr>
      </p:pic>
      <p:sp>
        <p:nvSpPr>
          <p:cNvPr id="3" name="TextBox 3"/>
          <p:cNvSpPr txBox="1"/>
          <p:nvPr/>
        </p:nvSpPr>
        <p:spPr>
          <a:xfrm>
            <a:off x="2209800" y="876300"/>
            <a:ext cx="8915400" cy="765274"/>
          </a:xfrm>
          <a:prstGeom prst="rect">
            <a:avLst/>
          </a:prstGeom>
        </p:spPr>
        <p:txBody>
          <a:bodyPr wrap="square" lIns="0" tIns="0" rIns="0" bIns="0" rtlCol="0" anchor="t">
            <a:spAutoFit/>
          </a:bodyPr>
          <a:lstStyle/>
          <a:p>
            <a:pPr algn="ctr">
              <a:lnSpc>
                <a:spcPts val="5669"/>
              </a:lnSpc>
            </a:pPr>
            <a:r>
              <a:rPr lang="en-US" sz="6999" spc="258" dirty="0">
                <a:solidFill>
                  <a:srgbClr val="090707"/>
                </a:solidFill>
                <a:latin typeface="Heading Now 71-78 Bold"/>
              </a:rPr>
              <a:t>Visualizations</a:t>
            </a:r>
          </a:p>
        </p:txBody>
      </p:sp>
      <p:sp>
        <p:nvSpPr>
          <p:cNvPr id="13" name="AutoShape 13"/>
          <p:cNvSpPr/>
          <p:nvPr/>
        </p:nvSpPr>
        <p:spPr>
          <a:xfrm flipV="1">
            <a:off x="19050" y="9766471"/>
            <a:ext cx="16687800" cy="74175"/>
          </a:xfrm>
          <a:prstGeom prst="line">
            <a:avLst/>
          </a:prstGeom>
          <a:ln w="19050" cap="flat">
            <a:solidFill>
              <a:srgbClr val="090707"/>
            </a:solidFill>
            <a:prstDash val="solid"/>
            <a:headEnd type="none" w="sm" len="sm"/>
            <a:tailEnd type="none" w="sm" len="sm"/>
          </a:ln>
        </p:spPr>
        <p:txBody>
          <a:bodyPr/>
          <a:lstStyle/>
          <a:p>
            <a:endParaRPr lang="en-US"/>
          </a:p>
        </p:txBody>
      </p:sp>
      <p:pic>
        <p:nvPicPr>
          <p:cNvPr id="23" name="Picture 3">
            <a:extLst>
              <a:ext uri="{FF2B5EF4-FFF2-40B4-BE49-F238E27FC236}">
                <a16:creationId xmlns:a16="http://schemas.microsoft.com/office/drawing/2014/main" id="{5236A4FA-116F-FFAE-4F35-DEC33523EE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132222" y="73620"/>
            <a:ext cx="735698" cy="2085742"/>
          </a:xfrm>
          <a:prstGeom prst="rect">
            <a:avLst/>
          </a:prstGeom>
        </p:spPr>
      </p:pic>
      <p:pic>
        <p:nvPicPr>
          <p:cNvPr id="4" name="Picture 11">
            <a:extLst>
              <a:ext uri="{FF2B5EF4-FFF2-40B4-BE49-F238E27FC236}">
                <a16:creationId xmlns:a16="http://schemas.microsoft.com/office/drawing/2014/main" id="{6D3FE7B5-7E76-9881-9100-ECA35048A45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120437" y="748642"/>
            <a:ext cx="6110288" cy="609275"/>
          </a:xfrm>
          <a:prstGeom prst="rect">
            <a:avLst/>
          </a:prstGeom>
        </p:spPr>
      </p:pic>
      <p:sp>
        <p:nvSpPr>
          <p:cNvPr id="5" name="TextBox 12">
            <a:extLst>
              <a:ext uri="{FF2B5EF4-FFF2-40B4-BE49-F238E27FC236}">
                <a16:creationId xmlns:a16="http://schemas.microsoft.com/office/drawing/2014/main" id="{AEF2178B-38FA-8B74-CD0A-DA028AB4607C}"/>
              </a:ext>
            </a:extLst>
          </p:cNvPr>
          <p:cNvSpPr txBox="1"/>
          <p:nvPr/>
        </p:nvSpPr>
        <p:spPr>
          <a:xfrm>
            <a:off x="11887200" y="876300"/>
            <a:ext cx="4953000" cy="304379"/>
          </a:xfrm>
          <a:prstGeom prst="rect">
            <a:avLst/>
          </a:prstGeom>
        </p:spPr>
        <p:txBody>
          <a:bodyPr wrap="square" lIns="0" tIns="0" rIns="0" bIns="0" rtlCol="0" anchor="t">
            <a:spAutoFit/>
          </a:bodyPr>
          <a:lstStyle/>
          <a:p>
            <a:pPr>
              <a:lnSpc>
                <a:spcPts val="2747"/>
              </a:lnSpc>
            </a:pPr>
            <a:r>
              <a:rPr lang="en-US" sz="1600" spc="231" dirty="0">
                <a:solidFill>
                  <a:srgbClr val="010101"/>
                </a:solidFill>
                <a:latin typeface="Be Vietnam Bold"/>
              </a:rPr>
              <a:t>Relation between churn and attributes </a:t>
            </a:r>
          </a:p>
        </p:txBody>
      </p:sp>
      <p:sp>
        <p:nvSpPr>
          <p:cNvPr id="6" name="TextBox 5">
            <a:extLst>
              <a:ext uri="{FF2B5EF4-FFF2-40B4-BE49-F238E27FC236}">
                <a16:creationId xmlns:a16="http://schemas.microsoft.com/office/drawing/2014/main" id="{4020B07A-AA9E-4058-9C7B-815455D9EA4D}"/>
              </a:ext>
            </a:extLst>
          </p:cNvPr>
          <p:cNvSpPr txBox="1"/>
          <p:nvPr/>
        </p:nvSpPr>
        <p:spPr>
          <a:xfrm>
            <a:off x="16840200" y="9530834"/>
            <a:ext cx="1447800" cy="369332"/>
          </a:xfrm>
          <a:prstGeom prst="rect">
            <a:avLst/>
          </a:prstGeom>
          <a:noFill/>
        </p:spPr>
        <p:txBody>
          <a:bodyPr wrap="square" rtlCol="0">
            <a:spAutoFit/>
          </a:bodyPr>
          <a:lstStyle/>
          <a:p>
            <a:r>
              <a:rPr lang="en-US" dirty="0"/>
              <a:t>P a g e  6</a:t>
            </a:r>
            <a:endParaRPr lang="en-IN" dirty="0"/>
          </a:p>
        </p:txBody>
      </p:sp>
      <p:sp>
        <p:nvSpPr>
          <p:cNvPr id="8" name="AutoShape 2">
            <a:extLst>
              <a:ext uri="{FF2B5EF4-FFF2-40B4-BE49-F238E27FC236}">
                <a16:creationId xmlns:a16="http://schemas.microsoft.com/office/drawing/2014/main" id="{80FB780F-5B7C-4C28-BA1A-879E83C9F823}"/>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3AE0C7A0-E5D5-449E-8E64-7CA2E19D857E}"/>
              </a:ext>
            </a:extLst>
          </p:cNvPr>
          <p:cNvPicPr>
            <a:picLocks noChangeAspect="1"/>
          </p:cNvPicPr>
          <p:nvPr/>
        </p:nvPicPr>
        <p:blipFill>
          <a:blip r:embed="rId7"/>
          <a:stretch>
            <a:fillRect/>
          </a:stretch>
        </p:blipFill>
        <p:spPr>
          <a:xfrm>
            <a:off x="859874" y="2838892"/>
            <a:ext cx="8106326" cy="5541480"/>
          </a:xfrm>
          <a:prstGeom prst="rect">
            <a:avLst/>
          </a:prstGeom>
        </p:spPr>
      </p:pic>
      <p:pic>
        <p:nvPicPr>
          <p:cNvPr id="14" name="Picture 13">
            <a:extLst>
              <a:ext uri="{FF2B5EF4-FFF2-40B4-BE49-F238E27FC236}">
                <a16:creationId xmlns:a16="http://schemas.microsoft.com/office/drawing/2014/main" id="{39F58424-D764-4269-9A01-8BE88ECF91DD}"/>
              </a:ext>
            </a:extLst>
          </p:cNvPr>
          <p:cNvPicPr>
            <a:picLocks noChangeAspect="1"/>
          </p:cNvPicPr>
          <p:nvPr/>
        </p:nvPicPr>
        <p:blipFill>
          <a:blip r:embed="rId8"/>
          <a:stretch>
            <a:fillRect/>
          </a:stretch>
        </p:blipFill>
        <p:spPr>
          <a:xfrm>
            <a:off x="9400324" y="2852018"/>
            <a:ext cx="8106326" cy="5541480"/>
          </a:xfrm>
          <a:prstGeom prst="rect">
            <a:avLst/>
          </a:prstGeom>
        </p:spPr>
      </p:pic>
    </p:spTree>
    <p:extLst>
      <p:ext uri="{BB962C8B-B14F-4D97-AF65-F5344CB8AC3E}">
        <p14:creationId xmlns:p14="http://schemas.microsoft.com/office/powerpoint/2010/main" val="3759772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791" t="58506"/>
          <a:stretch>
            <a:fillRect/>
          </a:stretch>
        </p:blipFill>
        <p:spPr>
          <a:xfrm>
            <a:off x="0" y="-19050"/>
            <a:ext cx="18288000" cy="10572749"/>
          </a:xfrm>
          <a:prstGeom prst="rect">
            <a:avLst/>
          </a:prstGeom>
        </p:spPr>
      </p:pic>
      <p:sp>
        <p:nvSpPr>
          <p:cNvPr id="3" name="TextBox 3"/>
          <p:cNvSpPr txBox="1"/>
          <p:nvPr/>
        </p:nvSpPr>
        <p:spPr>
          <a:xfrm>
            <a:off x="2209800" y="876300"/>
            <a:ext cx="8915400" cy="765274"/>
          </a:xfrm>
          <a:prstGeom prst="rect">
            <a:avLst/>
          </a:prstGeom>
        </p:spPr>
        <p:txBody>
          <a:bodyPr wrap="square" lIns="0" tIns="0" rIns="0" bIns="0" rtlCol="0" anchor="t">
            <a:spAutoFit/>
          </a:bodyPr>
          <a:lstStyle/>
          <a:p>
            <a:pPr algn="ctr">
              <a:lnSpc>
                <a:spcPts val="5669"/>
              </a:lnSpc>
            </a:pPr>
            <a:r>
              <a:rPr lang="en-US" sz="6999" spc="258" dirty="0">
                <a:solidFill>
                  <a:srgbClr val="090707"/>
                </a:solidFill>
                <a:latin typeface="Heading Now 71-78 Bold"/>
              </a:rPr>
              <a:t>Visualizations</a:t>
            </a:r>
          </a:p>
        </p:txBody>
      </p:sp>
      <p:sp>
        <p:nvSpPr>
          <p:cNvPr id="13" name="AutoShape 13"/>
          <p:cNvSpPr/>
          <p:nvPr/>
        </p:nvSpPr>
        <p:spPr>
          <a:xfrm flipV="1">
            <a:off x="19050" y="9766471"/>
            <a:ext cx="16687800" cy="74175"/>
          </a:xfrm>
          <a:prstGeom prst="line">
            <a:avLst/>
          </a:prstGeom>
          <a:ln w="19050" cap="flat">
            <a:solidFill>
              <a:srgbClr val="090707"/>
            </a:solidFill>
            <a:prstDash val="solid"/>
            <a:headEnd type="none" w="sm" len="sm"/>
            <a:tailEnd type="none" w="sm" len="sm"/>
          </a:ln>
        </p:spPr>
        <p:txBody>
          <a:bodyPr/>
          <a:lstStyle/>
          <a:p>
            <a:endParaRPr lang="en-US"/>
          </a:p>
        </p:txBody>
      </p:sp>
      <p:pic>
        <p:nvPicPr>
          <p:cNvPr id="23" name="Picture 3">
            <a:extLst>
              <a:ext uri="{FF2B5EF4-FFF2-40B4-BE49-F238E27FC236}">
                <a16:creationId xmlns:a16="http://schemas.microsoft.com/office/drawing/2014/main" id="{5236A4FA-116F-FFAE-4F35-DEC33523EE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132222" y="73620"/>
            <a:ext cx="735698" cy="2085742"/>
          </a:xfrm>
          <a:prstGeom prst="rect">
            <a:avLst/>
          </a:prstGeom>
        </p:spPr>
      </p:pic>
      <p:pic>
        <p:nvPicPr>
          <p:cNvPr id="4" name="Picture 11">
            <a:extLst>
              <a:ext uri="{FF2B5EF4-FFF2-40B4-BE49-F238E27FC236}">
                <a16:creationId xmlns:a16="http://schemas.microsoft.com/office/drawing/2014/main" id="{6D3FE7B5-7E76-9881-9100-ECA35048A45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120437" y="748642"/>
            <a:ext cx="6110288" cy="609275"/>
          </a:xfrm>
          <a:prstGeom prst="rect">
            <a:avLst/>
          </a:prstGeom>
        </p:spPr>
      </p:pic>
      <p:sp>
        <p:nvSpPr>
          <p:cNvPr id="5" name="TextBox 12">
            <a:extLst>
              <a:ext uri="{FF2B5EF4-FFF2-40B4-BE49-F238E27FC236}">
                <a16:creationId xmlns:a16="http://schemas.microsoft.com/office/drawing/2014/main" id="{AEF2178B-38FA-8B74-CD0A-DA028AB4607C}"/>
              </a:ext>
            </a:extLst>
          </p:cNvPr>
          <p:cNvSpPr txBox="1"/>
          <p:nvPr/>
        </p:nvSpPr>
        <p:spPr>
          <a:xfrm>
            <a:off x="11887200" y="876300"/>
            <a:ext cx="4953000" cy="304379"/>
          </a:xfrm>
          <a:prstGeom prst="rect">
            <a:avLst/>
          </a:prstGeom>
        </p:spPr>
        <p:txBody>
          <a:bodyPr wrap="square" lIns="0" tIns="0" rIns="0" bIns="0" rtlCol="0" anchor="t">
            <a:spAutoFit/>
          </a:bodyPr>
          <a:lstStyle/>
          <a:p>
            <a:pPr>
              <a:lnSpc>
                <a:spcPts val="2747"/>
              </a:lnSpc>
            </a:pPr>
            <a:r>
              <a:rPr lang="en-US" sz="1600" spc="231" dirty="0">
                <a:solidFill>
                  <a:srgbClr val="010101"/>
                </a:solidFill>
                <a:latin typeface="Be Vietnam Bold"/>
              </a:rPr>
              <a:t>Relation between churn and attributes </a:t>
            </a:r>
          </a:p>
        </p:txBody>
      </p:sp>
      <p:pic>
        <p:nvPicPr>
          <p:cNvPr id="7" name="Picture 6" descr="Chart, box and whisker chart&#10;&#10;Description automatically generated">
            <a:extLst>
              <a:ext uri="{FF2B5EF4-FFF2-40B4-BE49-F238E27FC236}">
                <a16:creationId xmlns:a16="http://schemas.microsoft.com/office/drawing/2014/main" id="{65A1FAE1-FFD6-14FA-AF8F-F4A4927899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05900" y="2498030"/>
            <a:ext cx="8194700" cy="6015259"/>
          </a:xfrm>
          <a:prstGeom prst="rect">
            <a:avLst/>
          </a:prstGeom>
        </p:spPr>
      </p:pic>
      <p:pic>
        <p:nvPicPr>
          <p:cNvPr id="9" name="Picture 8" descr="Chart, box and whisker chart&#10;&#10;Description automatically generated">
            <a:extLst>
              <a:ext uri="{FF2B5EF4-FFF2-40B4-BE49-F238E27FC236}">
                <a16:creationId xmlns:a16="http://schemas.microsoft.com/office/drawing/2014/main" id="{4EC1AFA9-95C4-F0DB-A1AC-73DA9E786CB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 y="2482440"/>
            <a:ext cx="8194700" cy="6015260"/>
          </a:xfrm>
          <a:prstGeom prst="rect">
            <a:avLst/>
          </a:prstGeom>
        </p:spPr>
      </p:pic>
      <p:sp>
        <p:nvSpPr>
          <p:cNvPr id="6" name="TextBox 5">
            <a:extLst>
              <a:ext uri="{FF2B5EF4-FFF2-40B4-BE49-F238E27FC236}">
                <a16:creationId xmlns:a16="http://schemas.microsoft.com/office/drawing/2014/main" id="{4020B07A-AA9E-4058-9C7B-815455D9EA4D}"/>
              </a:ext>
            </a:extLst>
          </p:cNvPr>
          <p:cNvSpPr txBox="1"/>
          <p:nvPr/>
        </p:nvSpPr>
        <p:spPr>
          <a:xfrm>
            <a:off x="16840200" y="9530834"/>
            <a:ext cx="1447800" cy="369332"/>
          </a:xfrm>
          <a:prstGeom prst="rect">
            <a:avLst/>
          </a:prstGeom>
          <a:noFill/>
        </p:spPr>
        <p:txBody>
          <a:bodyPr wrap="square" rtlCol="0">
            <a:spAutoFit/>
          </a:bodyPr>
          <a:lstStyle/>
          <a:p>
            <a:r>
              <a:rPr lang="en-US" dirty="0"/>
              <a:t>P a g e  6</a:t>
            </a:r>
            <a:endParaRPr lang="en-IN" dirty="0"/>
          </a:p>
        </p:txBody>
      </p:sp>
    </p:spTree>
    <p:extLst>
      <p:ext uri="{BB962C8B-B14F-4D97-AF65-F5344CB8AC3E}">
        <p14:creationId xmlns:p14="http://schemas.microsoft.com/office/powerpoint/2010/main" val="31431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791" t="58506"/>
          <a:stretch>
            <a:fillRect/>
          </a:stretch>
        </p:blipFill>
        <p:spPr>
          <a:xfrm>
            <a:off x="0" y="-19050"/>
            <a:ext cx="18288000" cy="10572749"/>
          </a:xfrm>
          <a:prstGeom prst="rect">
            <a:avLst/>
          </a:prstGeom>
        </p:spPr>
      </p:pic>
      <p:sp>
        <p:nvSpPr>
          <p:cNvPr id="3" name="TextBox 3"/>
          <p:cNvSpPr txBox="1"/>
          <p:nvPr/>
        </p:nvSpPr>
        <p:spPr>
          <a:xfrm>
            <a:off x="2209800" y="876300"/>
            <a:ext cx="8915400" cy="765274"/>
          </a:xfrm>
          <a:prstGeom prst="rect">
            <a:avLst/>
          </a:prstGeom>
        </p:spPr>
        <p:txBody>
          <a:bodyPr wrap="square" lIns="0" tIns="0" rIns="0" bIns="0" rtlCol="0" anchor="t">
            <a:spAutoFit/>
          </a:bodyPr>
          <a:lstStyle/>
          <a:p>
            <a:pPr algn="ctr">
              <a:lnSpc>
                <a:spcPts val="5669"/>
              </a:lnSpc>
            </a:pPr>
            <a:r>
              <a:rPr lang="en-US" sz="6999" spc="258" dirty="0">
                <a:solidFill>
                  <a:srgbClr val="090707"/>
                </a:solidFill>
                <a:latin typeface="Heading Now 71-78 Bold"/>
              </a:rPr>
              <a:t>Visualizations</a:t>
            </a:r>
          </a:p>
        </p:txBody>
      </p:sp>
      <p:sp>
        <p:nvSpPr>
          <p:cNvPr id="13" name="AutoShape 13"/>
          <p:cNvSpPr/>
          <p:nvPr/>
        </p:nvSpPr>
        <p:spPr>
          <a:xfrm flipV="1">
            <a:off x="19050" y="9766471"/>
            <a:ext cx="16687800" cy="74175"/>
          </a:xfrm>
          <a:prstGeom prst="line">
            <a:avLst/>
          </a:prstGeom>
          <a:ln w="19050" cap="flat">
            <a:solidFill>
              <a:srgbClr val="090707"/>
            </a:solidFill>
            <a:prstDash val="solid"/>
            <a:headEnd type="none" w="sm" len="sm"/>
            <a:tailEnd type="none" w="sm" len="sm"/>
          </a:ln>
        </p:spPr>
        <p:txBody>
          <a:bodyPr/>
          <a:lstStyle/>
          <a:p>
            <a:endParaRPr lang="en-US"/>
          </a:p>
        </p:txBody>
      </p:sp>
      <p:pic>
        <p:nvPicPr>
          <p:cNvPr id="23" name="Picture 3">
            <a:extLst>
              <a:ext uri="{FF2B5EF4-FFF2-40B4-BE49-F238E27FC236}">
                <a16:creationId xmlns:a16="http://schemas.microsoft.com/office/drawing/2014/main" id="{5236A4FA-116F-FFAE-4F35-DEC33523EE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132222" y="73620"/>
            <a:ext cx="735698" cy="2085742"/>
          </a:xfrm>
          <a:prstGeom prst="rect">
            <a:avLst/>
          </a:prstGeom>
        </p:spPr>
      </p:pic>
      <p:pic>
        <p:nvPicPr>
          <p:cNvPr id="4" name="Picture 11">
            <a:extLst>
              <a:ext uri="{FF2B5EF4-FFF2-40B4-BE49-F238E27FC236}">
                <a16:creationId xmlns:a16="http://schemas.microsoft.com/office/drawing/2014/main" id="{6D3FE7B5-7E76-9881-9100-ECA35048A45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120437" y="748642"/>
            <a:ext cx="6110288" cy="609275"/>
          </a:xfrm>
          <a:prstGeom prst="rect">
            <a:avLst/>
          </a:prstGeom>
        </p:spPr>
      </p:pic>
      <p:pic>
        <p:nvPicPr>
          <p:cNvPr id="11" name="Picture 10" descr="Chart, bar chart&#10;&#10;Description automatically generated">
            <a:extLst>
              <a:ext uri="{FF2B5EF4-FFF2-40B4-BE49-F238E27FC236}">
                <a16:creationId xmlns:a16="http://schemas.microsoft.com/office/drawing/2014/main" id="{C98BDFB1-5C67-EE7E-A68A-CF73CC9A47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 y="2304188"/>
            <a:ext cx="8131051" cy="5968538"/>
          </a:xfrm>
          <a:prstGeom prst="rect">
            <a:avLst/>
          </a:prstGeom>
        </p:spPr>
      </p:pic>
      <p:pic>
        <p:nvPicPr>
          <p:cNvPr id="14" name="Picture 13" descr="Chart, box and whisker chart&#10;&#10;Description automatically generated">
            <a:extLst>
              <a:ext uri="{FF2B5EF4-FFF2-40B4-BE49-F238E27FC236}">
                <a16:creationId xmlns:a16="http://schemas.microsoft.com/office/drawing/2014/main" id="{D8B42793-041C-2825-508E-191495AE5A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45451" y="2342288"/>
            <a:ext cx="8131051" cy="5968538"/>
          </a:xfrm>
          <a:prstGeom prst="rect">
            <a:avLst/>
          </a:prstGeom>
        </p:spPr>
      </p:pic>
      <p:sp>
        <p:nvSpPr>
          <p:cNvPr id="6" name="TextBox 5">
            <a:extLst>
              <a:ext uri="{FF2B5EF4-FFF2-40B4-BE49-F238E27FC236}">
                <a16:creationId xmlns:a16="http://schemas.microsoft.com/office/drawing/2014/main" id="{4020B07A-AA9E-4058-9C7B-815455D9EA4D}"/>
              </a:ext>
            </a:extLst>
          </p:cNvPr>
          <p:cNvSpPr txBox="1"/>
          <p:nvPr/>
        </p:nvSpPr>
        <p:spPr>
          <a:xfrm>
            <a:off x="16840200" y="9530834"/>
            <a:ext cx="1447800" cy="369332"/>
          </a:xfrm>
          <a:prstGeom prst="rect">
            <a:avLst/>
          </a:prstGeom>
          <a:noFill/>
        </p:spPr>
        <p:txBody>
          <a:bodyPr wrap="square" rtlCol="0">
            <a:spAutoFit/>
          </a:bodyPr>
          <a:lstStyle/>
          <a:p>
            <a:r>
              <a:rPr lang="en-US" dirty="0"/>
              <a:t>P a g e  7</a:t>
            </a:r>
            <a:endParaRPr lang="en-IN" dirty="0"/>
          </a:p>
        </p:txBody>
      </p:sp>
      <p:sp>
        <p:nvSpPr>
          <p:cNvPr id="16" name="TextBox 12">
            <a:extLst>
              <a:ext uri="{FF2B5EF4-FFF2-40B4-BE49-F238E27FC236}">
                <a16:creationId xmlns:a16="http://schemas.microsoft.com/office/drawing/2014/main" id="{1ADB780C-0102-111F-C89F-0FA0B116CC52}"/>
              </a:ext>
            </a:extLst>
          </p:cNvPr>
          <p:cNvSpPr txBox="1"/>
          <p:nvPr/>
        </p:nvSpPr>
        <p:spPr>
          <a:xfrm>
            <a:off x="11753850" y="876300"/>
            <a:ext cx="4953000" cy="304379"/>
          </a:xfrm>
          <a:prstGeom prst="rect">
            <a:avLst/>
          </a:prstGeom>
        </p:spPr>
        <p:txBody>
          <a:bodyPr wrap="square" lIns="0" tIns="0" rIns="0" bIns="0" rtlCol="0" anchor="t">
            <a:spAutoFit/>
          </a:bodyPr>
          <a:lstStyle/>
          <a:p>
            <a:pPr>
              <a:lnSpc>
                <a:spcPts val="2747"/>
              </a:lnSpc>
            </a:pPr>
            <a:r>
              <a:rPr lang="en-US" sz="1600" spc="231" dirty="0">
                <a:solidFill>
                  <a:srgbClr val="010101"/>
                </a:solidFill>
                <a:latin typeface="Be Vietnam Bold"/>
              </a:rPr>
              <a:t>Relation between churn and attributes </a:t>
            </a:r>
          </a:p>
        </p:txBody>
      </p:sp>
    </p:spTree>
    <p:extLst>
      <p:ext uri="{BB962C8B-B14F-4D97-AF65-F5344CB8AC3E}">
        <p14:creationId xmlns:p14="http://schemas.microsoft.com/office/powerpoint/2010/main" val="387579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7" t="27223" r="124" b="25338"/>
          <a:stretch>
            <a:fillRect/>
          </a:stretch>
        </p:blipFill>
        <p:spPr>
          <a:xfrm>
            <a:off x="-381000" y="-100013"/>
            <a:ext cx="18669000" cy="10487025"/>
          </a:xfrm>
          <a:prstGeom prst="rect">
            <a:avLst/>
          </a:prstGeom>
        </p:spPr>
      </p:pic>
      <p:sp>
        <p:nvSpPr>
          <p:cNvPr id="5" name="AutoShape 5"/>
          <p:cNvSpPr/>
          <p:nvPr/>
        </p:nvSpPr>
        <p:spPr>
          <a:xfrm>
            <a:off x="0" y="9713475"/>
            <a:ext cx="16504706" cy="2008"/>
          </a:xfrm>
          <a:prstGeom prst="line">
            <a:avLst/>
          </a:prstGeom>
          <a:ln w="19050" cap="flat">
            <a:solidFill>
              <a:srgbClr val="B98671"/>
            </a:solidFill>
            <a:prstDash val="solid"/>
            <a:headEnd type="none" w="sm" len="sm"/>
            <a:tailEnd type="none" w="sm" len="sm"/>
          </a:ln>
        </p:spPr>
        <p:txBody>
          <a:bodyPr/>
          <a:lstStyle/>
          <a:p>
            <a:endParaRPr lang="en-US"/>
          </a:p>
        </p:txBody>
      </p:sp>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417087" y="7433666"/>
            <a:ext cx="191082" cy="243276"/>
          </a:xfrm>
          <a:prstGeom prst="rect">
            <a:avLst/>
          </a:prstGeom>
        </p:spPr>
      </p:pic>
      <p:sp>
        <p:nvSpPr>
          <p:cNvPr id="15" name="TextBox 15"/>
          <p:cNvSpPr txBox="1"/>
          <p:nvPr/>
        </p:nvSpPr>
        <p:spPr>
          <a:xfrm>
            <a:off x="1887616" y="724423"/>
            <a:ext cx="8434193" cy="1821011"/>
          </a:xfrm>
          <a:prstGeom prst="rect">
            <a:avLst/>
          </a:prstGeom>
        </p:spPr>
        <p:txBody>
          <a:bodyPr wrap="square" lIns="0" tIns="0" rIns="0" bIns="0" rtlCol="0" anchor="t">
            <a:spAutoFit/>
          </a:bodyPr>
          <a:lstStyle/>
          <a:p>
            <a:pPr algn="ctr">
              <a:lnSpc>
                <a:spcPts val="7069"/>
              </a:lnSpc>
            </a:pPr>
            <a:r>
              <a:rPr lang="en-US" sz="6999" spc="433" dirty="0">
                <a:solidFill>
                  <a:srgbClr val="B98671"/>
                </a:solidFill>
                <a:latin typeface="Heading Now 71-78 Bold"/>
              </a:rPr>
              <a:t>Prediction Models</a:t>
            </a:r>
          </a:p>
        </p:txBody>
      </p:sp>
      <p:grpSp>
        <p:nvGrpSpPr>
          <p:cNvPr id="60" name="Group 59">
            <a:extLst>
              <a:ext uri="{FF2B5EF4-FFF2-40B4-BE49-F238E27FC236}">
                <a16:creationId xmlns:a16="http://schemas.microsoft.com/office/drawing/2014/main" id="{0694B32F-E543-C76F-258B-BB5CF7AC2DDA}"/>
              </a:ext>
            </a:extLst>
          </p:cNvPr>
          <p:cNvGrpSpPr/>
          <p:nvPr/>
        </p:nvGrpSpPr>
        <p:grpSpPr>
          <a:xfrm>
            <a:off x="1096973" y="2700754"/>
            <a:ext cx="16094053" cy="6920602"/>
            <a:chOff x="1305657" y="3955364"/>
            <a:chExt cx="10511884" cy="4025859"/>
          </a:xfrm>
        </p:grpSpPr>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05657" y="4238942"/>
              <a:ext cx="4563758" cy="3742281"/>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41114" y="4004205"/>
              <a:ext cx="4663335" cy="3823935"/>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958011" y="4229100"/>
              <a:ext cx="4563757" cy="3742281"/>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154204" y="3955364"/>
              <a:ext cx="4663337" cy="3823936"/>
            </a:xfrm>
            <a:prstGeom prst="rect">
              <a:avLst/>
            </a:prstGeom>
          </p:spPr>
        </p:pic>
        <p:sp>
          <p:nvSpPr>
            <p:cNvPr id="16" name="TextBox 16"/>
            <p:cNvSpPr txBox="1"/>
            <p:nvPr/>
          </p:nvSpPr>
          <p:spPr>
            <a:xfrm>
              <a:off x="2229953" y="4139458"/>
              <a:ext cx="3939219" cy="164642"/>
            </a:xfrm>
            <a:prstGeom prst="rect">
              <a:avLst/>
            </a:prstGeom>
          </p:spPr>
          <p:txBody>
            <a:bodyPr wrap="square" lIns="0" tIns="0" rIns="0" bIns="0" rtlCol="0" anchor="t">
              <a:spAutoFit/>
            </a:bodyPr>
            <a:lstStyle/>
            <a:p>
              <a:pPr>
                <a:lnSpc>
                  <a:spcPts val="2533"/>
                </a:lnSpc>
              </a:pPr>
              <a:r>
                <a:rPr lang="en-US" sz="1526" spc="128" dirty="0">
                  <a:solidFill>
                    <a:srgbClr val="010101"/>
                  </a:solidFill>
                  <a:latin typeface="Be Vietnam Bold"/>
                </a:rPr>
                <a:t>LINEAR REGRESSION</a:t>
              </a:r>
            </a:p>
          </p:txBody>
        </p:sp>
        <p:sp>
          <p:nvSpPr>
            <p:cNvPr id="18" name="TextBox 18"/>
            <p:cNvSpPr txBox="1"/>
            <p:nvPr/>
          </p:nvSpPr>
          <p:spPr>
            <a:xfrm>
              <a:off x="7902750" y="4106926"/>
              <a:ext cx="2577917" cy="283091"/>
            </a:xfrm>
            <a:prstGeom prst="rect">
              <a:avLst/>
            </a:prstGeom>
          </p:spPr>
          <p:txBody>
            <a:bodyPr wrap="square" lIns="0" tIns="0" rIns="0" bIns="0" rtlCol="0" anchor="t">
              <a:spAutoFit/>
            </a:bodyPr>
            <a:lstStyle/>
            <a:p>
              <a:pPr>
                <a:lnSpc>
                  <a:spcPts val="2538"/>
                </a:lnSpc>
              </a:pPr>
              <a:r>
                <a:rPr lang="en-US" sz="1529" spc="128" dirty="0">
                  <a:solidFill>
                    <a:srgbClr val="010101"/>
                  </a:solidFill>
                  <a:latin typeface="Be Vietnam Bold"/>
                </a:rPr>
                <a:t>RANDOM FOREST</a:t>
              </a:r>
            </a:p>
          </p:txBody>
        </p:sp>
      </p:grpSp>
      <p:pic>
        <p:nvPicPr>
          <p:cNvPr id="54" name="Picture 3">
            <a:extLst>
              <a:ext uri="{FF2B5EF4-FFF2-40B4-BE49-F238E27FC236}">
                <a16:creationId xmlns:a16="http://schemas.microsoft.com/office/drawing/2014/main" id="{2B8623C8-424B-2364-A8C4-1D353EC98E7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573569" y="84030"/>
            <a:ext cx="735698" cy="2085742"/>
          </a:xfrm>
          <a:prstGeom prst="rect">
            <a:avLst/>
          </a:prstGeom>
        </p:spPr>
      </p:pic>
      <p:pic>
        <p:nvPicPr>
          <p:cNvPr id="4" name="Picture 3" descr="Text&#10;&#10;Description automatically generated">
            <a:extLst>
              <a:ext uri="{FF2B5EF4-FFF2-40B4-BE49-F238E27FC236}">
                <a16:creationId xmlns:a16="http://schemas.microsoft.com/office/drawing/2014/main" id="{2684BB55-1750-4FEA-B246-2DCB22CEFFF9}"/>
              </a:ext>
            </a:extLst>
          </p:cNvPr>
          <p:cNvPicPr>
            <a:picLocks noChangeAspect="1"/>
          </p:cNvPicPr>
          <p:nvPr/>
        </p:nvPicPr>
        <p:blipFill rotWithShape="1">
          <a:blip r:embed="rId11">
            <a:extLst>
              <a:ext uri="{28A0092B-C50C-407E-A947-70E740481C1C}">
                <a14:useLocalDpi xmlns:a14="http://schemas.microsoft.com/office/drawing/2010/main" val="0"/>
              </a:ext>
            </a:extLst>
          </a:blip>
          <a:srcRect t="5010" r="41659" b="8466"/>
          <a:stretch/>
        </p:blipFill>
        <p:spPr>
          <a:xfrm>
            <a:off x="2540808" y="3873950"/>
            <a:ext cx="4317192" cy="5430723"/>
          </a:xfrm>
          <a:prstGeom prst="rect">
            <a:avLst/>
          </a:prstGeom>
        </p:spPr>
      </p:pic>
      <p:pic>
        <p:nvPicPr>
          <p:cNvPr id="7" name="Picture 6" descr="Text&#10;&#10;Description automatically generated">
            <a:extLst>
              <a:ext uri="{FF2B5EF4-FFF2-40B4-BE49-F238E27FC236}">
                <a16:creationId xmlns:a16="http://schemas.microsoft.com/office/drawing/2014/main" id="{A470BEA0-B647-E058-D80B-2B17937AB908}"/>
              </a:ext>
            </a:extLst>
          </p:cNvPr>
          <p:cNvPicPr>
            <a:picLocks noChangeAspect="1"/>
          </p:cNvPicPr>
          <p:nvPr/>
        </p:nvPicPr>
        <p:blipFill rotWithShape="1">
          <a:blip r:embed="rId12">
            <a:extLst>
              <a:ext uri="{28A0092B-C50C-407E-A947-70E740481C1C}">
                <a14:useLocalDpi xmlns:a14="http://schemas.microsoft.com/office/drawing/2010/main" val="0"/>
              </a:ext>
            </a:extLst>
          </a:blip>
          <a:srcRect t="3024" r="21933"/>
          <a:stretch/>
        </p:blipFill>
        <p:spPr>
          <a:xfrm>
            <a:off x="11425247" y="3770486"/>
            <a:ext cx="4302895" cy="5471052"/>
          </a:xfrm>
          <a:prstGeom prst="rect">
            <a:avLst/>
          </a:prstGeom>
        </p:spPr>
      </p:pic>
      <p:sp>
        <p:nvSpPr>
          <p:cNvPr id="10" name="TextBox 9">
            <a:extLst>
              <a:ext uri="{FF2B5EF4-FFF2-40B4-BE49-F238E27FC236}">
                <a16:creationId xmlns:a16="http://schemas.microsoft.com/office/drawing/2014/main" id="{96D2E6F5-3C60-E636-C5B7-968D9BCA45B7}"/>
              </a:ext>
            </a:extLst>
          </p:cNvPr>
          <p:cNvSpPr txBox="1"/>
          <p:nvPr/>
        </p:nvSpPr>
        <p:spPr>
          <a:xfrm>
            <a:off x="16840200" y="9530834"/>
            <a:ext cx="1447800" cy="369332"/>
          </a:xfrm>
          <a:prstGeom prst="rect">
            <a:avLst/>
          </a:prstGeom>
          <a:noFill/>
        </p:spPr>
        <p:txBody>
          <a:bodyPr wrap="square" rtlCol="0">
            <a:spAutoFit/>
          </a:bodyPr>
          <a:lstStyle/>
          <a:p>
            <a:r>
              <a:rPr lang="en-US" dirty="0">
                <a:solidFill>
                  <a:schemeClr val="bg1"/>
                </a:solidFill>
              </a:rPr>
              <a:t>P a g e  8</a:t>
            </a:r>
            <a:endParaRPr lang="en-IN"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542</TotalTime>
  <Words>757</Words>
  <Application>Microsoft Office PowerPoint</Application>
  <PresentationFormat>Custom</PresentationFormat>
  <Paragraphs>69</Paragraphs>
  <Slides>11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Heading Now 71-78 Bold</vt:lpstr>
      <vt:lpstr>Be Vietnam</vt:lpstr>
      <vt:lpstr>Calibri</vt:lpstr>
      <vt:lpstr>Fave Script Bold Pro</vt:lpstr>
      <vt:lpstr>Be Vietnam Bold</vt:lpstr>
      <vt:lpstr>Heading Now 71-78</vt:lpstr>
      <vt:lpstr>Arial</vt:lpstr>
      <vt:lpstr>Symbol</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Manan Mistry</dc:creator>
  <cp:lastModifiedBy>pranav panchal</cp:lastModifiedBy>
  <cp:revision>14</cp:revision>
  <dcterms:created xsi:type="dcterms:W3CDTF">2006-08-16T00:00:00Z</dcterms:created>
  <dcterms:modified xsi:type="dcterms:W3CDTF">2024-02-10T18:30:51Z</dcterms:modified>
  <dc:identifier>DAFhInkzZxY</dc:identifier>
</cp:coreProperties>
</file>