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nonymous Pro Bold Italics" panose="020B0604020202020204" charset="0"/>
      <p:regular r:id="rId16"/>
      <p:bold r:id="rId17"/>
      <p:italic r:id="rId18"/>
      <p:boldItalic r:id="rId19"/>
    </p:embeddedFont>
    <p:embeddedFont>
      <p:font typeface="Archivo Black" panose="020B0604020202020204" charset="0"/>
      <p:regular r:id="rId20"/>
    </p:embeddedFont>
    <p:embeddedFont>
      <p:font typeface="DM Sans" pitchFamily="2" charset="0"/>
      <p:regular r:id="rId21"/>
      <p:bold r:id="rId22"/>
      <p:italic r:id="rId23"/>
      <p:boldItalic r:id="rId24"/>
    </p:embeddedFont>
    <p:embeddedFont>
      <p:font typeface="Glacial Indifference" panose="020B0604020202020204" charset="0"/>
      <p:regular r:id="rId25"/>
    </p:embeddedFont>
    <p:embeddedFont>
      <p:font typeface="Glacial Indifference Bold" panose="020B0604020202020204" charset="0"/>
      <p:regular r:id="rId26"/>
      <p:bold r:id="rId27"/>
    </p:embeddedFont>
    <p:embeddedFont>
      <p:font typeface="Glacial Indifference Italics" panose="020B0604020202020204" charset="0"/>
      <p:regular r:id="rId28"/>
      <p:italic r:id="rId29"/>
    </p:embeddedFont>
    <p:embeddedFont>
      <p:font typeface="Roboto" panose="02000000000000000000" pitchFamily="2" charset="0"/>
      <p:regular r:id="rId30"/>
      <p:bold r:id="rId31"/>
      <p:italic r:id="rId32"/>
      <p:boldItalic r:id="rId33"/>
    </p:embeddedFont>
    <p:embeddedFont>
      <p:font typeface="Roboto Bold" panose="02000000000000000000" charset="0"/>
      <p:regular r:id="rId34"/>
      <p:bold r:id="rId35"/>
    </p:embeddedFont>
    <p:embeddedFont>
      <p:font typeface="Rubik Mono" panose="020B0604020202020204" charset="-79"/>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38" autoAdjust="0"/>
  </p:normalViewPr>
  <p:slideViewPr>
    <p:cSldViewPr>
      <p:cViewPr varScale="1">
        <p:scale>
          <a:sx n="47" d="100"/>
          <a:sy n="47" d="100"/>
        </p:scale>
        <p:origin x="5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heme" Target="theme/theme1.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432347"/>
            <a:ext cx="18288000" cy="0"/>
          </a:xfrm>
          <a:prstGeom prst="line">
            <a:avLst/>
          </a:prstGeom>
          <a:ln w="19050" cap="flat">
            <a:solidFill>
              <a:srgbClr val="0E0C0B"/>
            </a:solidFill>
            <a:prstDash val="solid"/>
            <a:headEnd type="none" w="sm" len="sm"/>
            <a:tailEnd type="none" w="sm" len="sm"/>
          </a:ln>
        </p:spPr>
        <p:txBody>
          <a:bodyPr/>
          <a:lstStyle/>
          <a:p>
            <a:endParaRPr lang="en-US"/>
          </a:p>
        </p:txBody>
      </p:sp>
      <p:sp>
        <p:nvSpPr>
          <p:cNvPr id="3" name="AutoShape 3"/>
          <p:cNvSpPr/>
          <p:nvPr/>
        </p:nvSpPr>
        <p:spPr>
          <a:xfrm>
            <a:off x="0" y="1629110"/>
            <a:ext cx="18288000" cy="0"/>
          </a:xfrm>
          <a:prstGeom prst="line">
            <a:avLst/>
          </a:prstGeom>
          <a:ln w="19050" cap="flat">
            <a:solidFill>
              <a:srgbClr val="0E0C0B"/>
            </a:solidFill>
            <a:prstDash val="solid"/>
            <a:headEnd type="none" w="sm" len="sm"/>
            <a:tailEnd type="none" w="sm" len="sm"/>
          </a:ln>
        </p:spPr>
        <p:txBody>
          <a:bodyPr/>
          <a:lstStyle/>
          <a:p>
            <a:endParaRPr lang="en-US"/>
          </a:p>
        </p:txBody>
      </p:sp>
      <p:sp>
        <p:nvSpPr>
          <p:cNvPr id="4" name="Freeform 4"/>
          <p:cNvSpPr/>
          <p:nvPr/>
        </p:nvSpPr>
        <p:spPr>
          <a:xfrm>
            <a:off x="6833835" y="6451397"/>
            <a:ext cx="11435115" cy="3835603"/>
          </a:xfrm>
          <a:custGeom>
            <a:avLst/>
            <a:gdLst/>
            <a:ahLst/>
            <a:cxnLst/>
            <a:rect l="l" t="t" r="r" b="b"/>
            <a:pathLst>
              <a:path w="11435115" h="3835603">
                <a:moveTo>
                  <a:pt x="0" y="0"/>
                </a:moveTo>
                <a:lnTo>
                  <a:pt x="11435115" y="0"/>
                </a:lnTo>
                <a:lnTo>
                  <a:pt x="11435115" y="3835603"/>
                </a:lnTo>
                <a:lnTo>
                  <a:pt x="0" y="3835603"/>
                </a:lnTo>
                <a:lnTo>
                  <a:pt x="0" y="0"/>
                </a:lnTo>
                <a:close/>
              </a:path>
            </a:pathLst>
          </a:custGeom>
          <a:blipFill>
            <a:blip r:embed="rId2"/>
            <a:stretch>
              <a:fillRect t="-98283" b="-532"/>
            </a:stretch>
          </a:blipFill>
        </p:spPr>
        <p:txBody>
          <a:bodyPr/>
          <a:lstStyle/>
          <a:p>
            <a:endParaRPr lang="en-US"/>
          </a:p>
        </p:txBody>
      </p:sp>
      <p:sp>
        <p:nvSpPr>
          <p:cNvPr id="5" name="AutoShape 5"/>
          <p:cNvSpPr/>
          <p:nvPr/>
        </p:nvSpPr>
        <p:spPr>
          <a:xfrm>
            <a:off x="12570443" y="0"/>
            <a:ext cx="5717557" cy="1629110"/>
          </a:xfrm>
          <a:prstGeom prst="rect">
            <a:avLst/>
          </a:prstGeom>
          <a:solidFill>
            <a:srgbClr val="F0FD71"/>
          </a:solidFill>
        </p:spPr>
        <p:txBody>
          <a:bodyPr/>
          <a:lstStyle/>
          <a:p>
            <a:endParaRPr lang="en-US"/>
          </a:p>
        </p:txBody>
      </p:sp>
      <p:sp>
        <p:nvSpPr>
          <p:cNvPr id="6" name="AutoShape 6"/>
          <p:cNvSpPr/>
          <p:nvPr/>
        </p:nvSpPr>
        <p:spPr>
          <a:xfrm rot="-5400000">
            <a:off x="11746363" y="805030"/>
            <a:ext cx="1629110" cy="0"/>
          </a:xfrm>
          <a:prstGeom prst="line">
            <a:avLst/>
          </a:prstGeom>
          <a:ln w="19050" cap="flat">
            <a:solidFill>
              <a:srgbClr val="0E0C0B"/>
            </a:solidFill>
            <a:prstDash val="solid"/>
            <a:headEnd type="none" w="sm" len="sm"/>
            <a:tailEnd type="none" w="sm" len="sm"/>
          </a:ln>
        </p:spPr>
        <p:txBody>
          <a:bodyPr/>
          <a:lstStyle/>
          <a:p>
            <a:endParaRPr lang="en-US"/>
          </a:p>
        </p:txBody>
      </p:sp>
      <p:sp>
        <p:nvSpPr>
          <p:cNvPr id="7" name="TextBox 7"/>
          <p:cNvSpPr txBox="1"/>
          <p:nvPr/>
        </p:nvSpPr>
        <p:spPr>
          <a:xfrm>
            <a:off x="1028700" y="2758288"/>
            <a:ext cx="16230600" cy="2552700"/>
          </a:xfrm>
          <a:prstGeom prst="rect">
            <a:avLst/>
          </a:prstGeom>
        </p:spPr>
        <p:txBody>
          <a:bodyPr lIns="0" tIns="0" rIns="0" bIns="0" rtlCol="0" anchor="t">
            <a:spAutoFit/>
          </a:bodyPr>
          <a:lstStyle/>
          <a:p>
            <a:pPr>
              <a:lnSpc>
                <a:spcPts val="9900"/>
              </a:lnSpc>
            </a:pPr>
            <a:r>
              <a:rPr lang="en-US" sz="9000">
                <a:solidFill>
                  <a:srgbClr val="0E0C0B"/>
                </a:solidFill>
                <a:latin typeface="Rubik Mono Bold"/>
              </a:rPr>
              <a:t>Risk Analysis </a:t>
            </a:r>
          </a:p>
          <a:p>
            <a:pPr>
              <a:lnSpc>
                <a:spcPts val="9900"/>
              </a:lnSpc>
            </a:pPr>
            <a:r>
              <a:rPr lang="en-US" sz="9000">
                <a:solidFill>
                  <a:srgbClr val="0E0C0B"/>
                </a:solidFill>
                <a:latin typeface="Rubik Mono Bold"/>
              </a:rPr>
              <a:t>of Truck Drivers​</a:t>
            </a:r>
          </a:p>
        </p:txBody>
      </p:sp>
      <p:sp>
        <p:nvSpPr>
          <p:cNvPr id="8" name="Freeform 8"/>
          <p:cNvSpPr/>
          <p:nvPr/>
        </p:nvSpPr>
        <p:spPr>
          <a:xfrm>
            <a:off x="3253659" y="6815895"/>
            <a:ext cx="2442405" cy="2442405"/>
          </a:xfrm>
          <a:custGeom>
            <a:avLst/>
            <a:gdLst/>
            <a:ahLst/>
            <a:cxnLst/>
            <a:rect l="l" t="t" r="r" b="b"/>
            <a:pathLst>
              <a:path w="2442405" h="2442405">
                <a:moveTo>
                  <a:pt x="0" y="0"/>
                </a:moveTo>
                <a:lnTo>
                  <a:pt x="2442405" y="0"/>
                </a:lnTo>
                <a:lnTo>
                  <a:pt x="2442405" y="2442405"/>
                </a:lnTo>
                <a:lnTo>
                  <a:pt x="0" y="24424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395968" y="6918122"/>
            <a:ext cx="6735918" cy="464871"/>
          </a:xfrm>
          <a:prstGeom prst="rect">
            <a:avLst/>
          </a:prstGeom>
        </p:spPr>
        <p:txBody>
          <a:bodyPr lIns="0" tIns="0" rIns="0" bIns="0" rtlCol="0" anchor="t">
            <a:spAutoFit/>
          </a:bodyPr>
          <a:lstStyle/>
          <a:p>
            <a:pPr>
              <a:lnSpc>
                <a:spcPts val="3919"/>
              </a:lnSpc>
            </a:pPr>
            <a:endParaRPr lang="en-US" sz="2799" dirty="0">
              <a:solidFill>
                <a:srgbClr val="0E0C0B"/>
              </a:solidFill>
              <a:latin typeface="Roboto"/>
            </a:endParaRPr>
          </a:p>
        </p:txBody>
      </p:sp>
      <p:sp>
        <p:nvSpPr>
          <p:cNvPr id="10" name="TextBox 10"/>
          <p:cNvSpPr txBox="1"/>
          <p:nvPr/>
        </p:nvSpPr>
        <p:spPr>
          <a:xfrm>
            <a:off x="13250766" y="557380"/>
            <a:ext cx="4356910" cy="1038746"/>
          </a:xfrm>
          <a:prstGeom prst="rect">
            <a:avLst/>
          </a:prstGeom>
        </p:spPr>
        <p:txBody>
          <a:bodyPr lIns="0" tIns="0" rIns="0" bIns="0" rtlCol="0" anchor="t">
            <a:spAutoFit/>
          </a:bodyPr>
          <a:lstStyle/>
          <a:p>
            <a:pPr algn="ctr">
              <a:lnSpc>
                <a:spcPts val="4200"/>
              </a:lnSpc>
            </a:pPr>
            <a:endParaRPr lang="en-US" sz="3000" dirty="0">
              <a:solidFill>
                <a:srgbClr val="0E0C0B"/>
              </a:solidFill>
              <a:latin typeface="Roboto Bold"/>
            </a:endParaRPr>
          </a:p>
          <a:p>
            <a:pPr algn="ctr">
              <a:lnSpc>
                <a:spcPts val="4200"/>
              </a:lnSpc>
            </a:pPr>
            <a:endParaRPr lang="en-US" sz="3000" dirty="0">
              <a:solidFill>
                <a:srgbClr val="0E0C0B"/>
              </a:solidFill>
              <a:latin typeface="Roboto Bold"/>
            </a:endParaRPr>
          </a:p>
        </p:txBody>
      </p:sp>
      <p:sp>
        <p:nvSpPr>
          <p:cNvPr id="11" name="TextBox 11"/>
          <p:cNvSpPr txBox="1"/>
          <p:nvPr/>
        </p:nvSpPr>
        <p:spPr>
          <a:xfrm>
            <a:off x="1028700" y="569022"/>
            <a:ext cx="1526135" cy="519642"/>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2413080" y="0"/>
            <a:ext cx="0" cy="10506260"/>
          </a:xfrm>
          <a:prstGeom prst="line">
            <a:avLst/>
          </a:prstGeom>
          <a:ln w="9525" cap="rnd">
            <a:solidFill>
              <a:srgbClr val="0E0C0B"/>
            </a:solidFill>
            <a:prstDash val="solid"/>
            <a:headEnd type="none" w="sm" len="sm"/>
            <a:tailEnd type="none" w="sm" len="sm"/>
          </a:ln>
        </p:spPr>
        <p:txBody>
          <a:bodyPr/>
          <a:lstStyle/>
          <a:p>
            <a:endParaRPr lang="en-US"/>
          </a:p>
        </p:txBody>
      </p:sp>
      <p:sp>
        <p:nvSpPr>
          <p:cNvPr id="3" name="AutoShape 3"/>
          <p:cNvSpPr/>
          <p:nvPr/>
        </p:nvSpPr>
        <p:spPr>
          <a:xfrm>
            <a:off x="12408317" y="3275679"/>
            <a:ext cx="7801461" cy="0"/>
          </a:xfrm>
          <a:prstGeom prst="line">
            <a:avLst/>
          </a:prstGeom>
          <a:ln w="19050" cap="flat">
            <a:solidFill>
              <a:srgbClr val="0E0C0B"/>
            </a:solidFill>
            <a:prstDash val="solid"/>
            <a:headEnd type="none" w="sm" len="sm"/>
            <a:tailEnd type="none" w="sm" len="sm"/>
          </a:ln>
        </p:spPr>
        <p:txBody>
          <a:bodyPr/>
          <a:lstStyle/>
          <a:p>
            <a:endParaRPr lang="en-US"/>
          </a:p>
        </p:txBody>
      </p:sp>
      <p:sp>
        <p:nvSpPr>
          <p:cNvPr id="4" name="AutoShape 4"/>
          <p:cNvSpPr/>
          <p:nvPr/>
        </p:nvSpPr>
        <p:spPr>
          <a:xfrm>
            <a:off x="-9525" y="9027611"/>
            <a:ext cx="12408317" cy="1343752"/>
          </a:xfrm>
          <a:prstGeom prst="rect">
            <a:avLst/>
          </a:prstGeom>
          <a:solidFill>
            <a:srgbClr val="F0FD71"/>
          </a:solidFill>
        </p:spPr>
        <p:txBody>
          <a:bodyPr/>
          <a:lstStyle/>
          <a:p>
            <a:endParaRPr lang="en-US"/>
          </a:p>
        </p:txBody>
      </p:sp>
      <p:sp>
        <p:nvSpPr>
          <p:cNvPr id="5" name="Freeform 5"/>
          <p:cNvSpPr/>
          <p:nvPr/>
        </p:nvSpPr>
        <p:spPr>
          <a:xfrm>
            <a:off x="139635" y="1746491"/>
            <a:ext cx="12109996" cy="6794019"/>
          </a:xfrm>
          <a:custGeom>
            <a:avLst/>
            <a:gdLst/>
            <a:ahLst/>
            <a:cxnLst/>
            <a:rect l="l" t="t" r="r" b="b"/>
            <a:pathLst>
              <a:path w="12109996" h="6794019">
                <a:moveTo>
                  <a:pt x="0" y="0"/>
                </a:moveTo>
                <a:lnTo>
                  <a:pt x="12109997" y="0"/>
                </a:lnTo>
                <a:lnTo>
                  <a:pt x="12109997" y="6794018"/>
                </a:lnTo>
                <a:lnTo>
                  <a:pt x="0" y="679401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532472" y="9553123"/>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10</a:t>
            </a:r>
          </a:p>
        </p:txBody>
      </p:sp>
      <p:sp>
        <p:nvSpPr>
          <p:cNvPr id="7" name="TextBox 7"/>
          <p:cNvSpPr txBox="1"/>
          <p:nvPr/>
        </p:nvSpPr>
        <p:spPr>
          <a:xfrm>
            <a:off x="13061042" y="1118940"/>
            <a:ext cx="7801461" cy="1258384"/>
          </a:xfrm>
          <a:prstGeom prst="rect">
            <a:avLst/>
          </a:prstGeom>
        </p:spPr>
        <p:txBody>
          <a:bodyPr lIns="0" tIns="0" rIns="0" bIns="0" rtlCol="0" anchor="t">
            <a:spAutoFit/>
          </a:bodyPr>
          <a:lstStyle/>
          <a:p>
            <a:pPr>
              <a:lnSpc>
                <a:spcPts val="10031"/>
              </a:lnSpc>
            </a:pPr>
            <a:r>
              <a:rPr lang="en-US" sz="7716">
                <a:solidFill>
                  <a:srgbClr val="000000"/>
                </a:solidFill>
                <a:latin typeface="Archivo Black"/>
              </a:rPr>
              <a:t>STORY 4</a:t>
            </a:r>
          </a:p>
        </p:txBody>
      </p:sp>
      <p:sp>
        <p:nvSpPr>
          <p:cNvPr id="8" name="TextBox 8"/>
          <p:cNvSpPr txBox="1"/>
          <p:nvPr/>
        </p:nvSpPr>
        <p:spPr>
          <a:xfrm>
            <a:off x="12417842" y="4637475"/>
            <a:ext cx="5641112" cy="3124839"/>
          </a:xfrm>
          <a:prstGeom prst="rect">
            <a:avLst/>
          </a:prstGeom>
        </p:spPr>
        <p:txBody>
          <a:bodyPr lIns="0" tIns="0" rIns="0" bIns="0" rtlCol="0" anchor="t">
            <a:spAutoFit/>
          </a:bodyPr>
          <a:lstStyle/>
          <a:p>
            <a:pPr marL="642272" lvl="1" indent="-321136">
              <a:lnSpc>
                <a:spcPts val="4164"/>
              </a:lnSpc>
              <a:buFont typeface="Arial"/>
              <a:buChar char="•"/>
            </a:pPr>
            <a:r>
              <a:rPr lang="en-US" sz="2974">
                <a:solidFill>
                  <a:srgbClr val="737373"/>
                </a:solidFill>
                <a:latin typeface="Glacial Indifference"/>
              </a:rPr>
              <a:t>The truck models with an average risk factor of over 7 drove the most miles in the city of Santa Rosa. And the least amount of miles was Knightsen.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5302" y="129570"/>
            <a:ext cx="8958698" cy="3462963"/>
          </a:xfrm>
          <a:custGeom>
            <a:avLst/>
            <a:gdLst/>
            <a:ahLst/>
            <a:cxnLst/>
            <a:rect l="l" t="t" r="r" b="b"/>
            <a:pathLst>
              <a:path w="8958698" h="3462963">
                <a:moveTo>
                  <a:pt x="0" y="0"/>
                </a:moveTo>
                <a:lnTo>
                  <a:pt x="8958698" y="0"/>
                </a:lnTo>
                <a:lnTo>
                  <a:pt x="8958698" y="3462963"/>
                </a:lnTo>
                <a:lnTo>
                  <a:pt x="0" y="3462963"/>
                </a:lnTo>
                <a:lnTo>
                  <a:pt x="0" y="0"/>
                </a:lnTo>
                <a:close/>
              </a:path>
            </a:pathLst>
          </a:custGeom>
          <a:blipFill>
            <a:blip r:embed="rId2"/>
            <a:stretch>
              <a:fillRect r="-4490" b="-47592"/>
            </a:stretch>
          </a:blipFill>
        </p:spPr>
        <p:txBody>
          <a:bodyPr/>
          <a:lstStyle/>
          <a:p>
            <a:endParaRPr lang="en-US"/>
          </a:p>
        </p:txBody>
      </p:sp>
      <p:sp>
        <p:nvSpPr>
          <p:cNvPr id="3" name="Freeform 3"/>
          <p:cNvSpPr/>
          <p:nvPr/>
        </p:nvSpPr>
        <p:spPr>
          <a:xfrm>
            <a:off x="9746490" y="2903598"/>
            <a:ext cx="6934841" cy="6969252"/>
          </a:xfrm>
          <a:custGeom>
            <a:avLst/>
            <a:gdLst/>
            <a:ahLst/>
            <a:cxnLst/>
            <a:rect l="l" t="t" r="r" b="b"/>
            <a:pathLst>
              <a:path w="6934841" h="6969252">
                <a:moveTo>
                  <a:pt x="0" y="0"/>
                </a:moveTo>
                <a:lnTo>
                  <a:pt x="6934842" y="0"/>
                </a:lnTo>
                <a:lnTo>
                  <a:pt x="6934842" y="6969252"/>
                </a:lnTo>
                <a:lnTo>
                  <a:pt x="0" y="6969252"/>
                </a:lnTo>
                <a:lnTo>
                  <a:pt x="0" y="0"/>
                </a:lnTo>
                <a:close/>
              </a:path>
            </a:pathLst>
          </a:custGeom>
          <a:blipFill>
            <a:blip r:embed="rId3"/>
            <a:stretch>
              <a:fillRect l="-47" r="-47" b="-2988"/>
            </a:stretch>
          </a:blipFill>
        </p:spPr>
        <p:txBody>
          <a:bodyPr/>
          <a:lstStyle/>
          <a:p>
            <a:endParaRPr lang="en-US"/>
          </a:p>
        </p:txBody>
      </p:sp>
      <p:sp>
        <p:nvSpPr>
          <p:cNvPr id="4" name="Freeform 4"/>
          <p:cNvSpPr/>
          <p:nvPr/>
        </p:nvSpPr>
        <p:spPr>
          <a:xfrm>
            <a:off x="185302" y="3953905"/>
            <a:ext cx="9360987" cy="5918945"/>
          </a:xfrm>
          <a:custGeom>
            <a:avLst/>
            <a:gdLst/>
            <a:ahLst/>
            <a:cxnLst/>
            <a:rect l="l" t="t" r="r" b="b"/>
            <a:pathLst>
              <a:path w="9360987" h="5918945">
                <a:moveTo>
                  <a:pt x="0" y="0"/>
                </a:moveTo>
                <a:lnTo>
                  <a:pt x="9360988" y="0"/>
                </a:lnTo>
                <a:lnTo>
                  <a:pt x="9360988" y="5918945"/>
                </a:lnTo>
                <a:lnTo>
                  <a:pt x="0" y="591894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0297206" y="43845"/>
            <a:ext cx="7801461" cy="2529042"/>
          </a:xfrm>
          <a:prstGeom prst="rect">
            <a:avLst/>
          </a:prstGeom>
        </p:spPr>
        <p:txBody>
          <a:bodyPr lIns="0" tIns="0" rIns="0" bIns="0" rtlCol="0" anchor="t">
            <a:spAutoFit/>
          </a:bodyPr>
          <a:lstStyle/>
          <a:p>
            <a:pPr>
              <a:lnSpc>
                <a:spcPts val="10031"/>
              </a:lnSpc>
            </a:pPr>
            <a:r>
              <a:rPr lang="en-US" sz="7716">
                <a:solidFill>
                  <a:srgbClr val="000000"/>
                </a:solidFill>
                <a:latin typeface="Archivo Black"/>
              </a:rPr>
              <a:t>R integration in Tableau</a:t>
            </a:r>
          </a:p>
        </p:txBody>
      </p:sp>
      <p:sp>
        <p:nvSpPr>
          <p:cNvPr id="6" name="TextBox 6"/>
          <p:cNvSpPr txBox="1"/>
          <p:nvPr/>
        </p:nvSpPr>
        <p:spPr>
          <a:xfrm>
            <a:off x="17259300" y="9577575"/>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4030258"/>
            <a:ext cx="18288000" cy="1763665"/>
          </a:xfrm>
          <a:prstGeom prst="rect">
            <a:avLst/>
          </a:prstGeom>
          <a:solidFill>
            <a:srgbClr val="F0FD71"/>
          </a:solidFill>
        </p:spPr>
        <p:txBody>
          <a:bodyPr/>
          <a:lstStyle/>
          <a:p>
            <a:endParaRPr lang="en-US"/>
          </a:p>
        </p:txBody>
      </p:sp>
      <p:sp>
        <p:nvSpPr>
          <p:cNvPr id="3" name="AutoShape 3"/>
          <p:cNvSpPr/>
          <p:nvPr/>
        </p:nvSpPr>
        <p:spPr>
          <a:xfrm>
            <a:off x="0" y="2266594"/>
            <a:ext cx="18288000" cy="0"/>
          </a:xfrm>
          <a:prstGeom prst="line">
            <a:avLst/>
          </a:prstGeom>
          <a:ln w="19050" cap="flat">
            <a:solidFill>
              <a:srgbClr val="0E0C0B"/>
            </a:solidFill>
            <a:prstDash val="solid"/>
            <a:headEnd type="none" w="sm" len="sm"/>
            <a:tailEnd type="none" w="sm" len="sm"/>
          </a:ln>
        </p:spPr>
        <p:txBody>
          <a:bodyPr/>
          <a:lstStyle/>
          <a:p>
            <a:endParaRPr lang="en-US"/>
          </a:p>
        </p:txBody>
      </p:sp>
      <p:sp>
        <p:nvSpPr>
          <p:cNvPr id="4" name="AutoShape 4"/>
          <p:cNvSpPr/>
          <p:nvPr/>
        </p:nvSpPr>
        <p:spPr>
          <a:xfrm rot="-5400000">
            <a:off x="2093734" y="6267272"/>
            <a:ext cx="8020406" cy="0"/>
          </a:xfrm>
          <a:prstGeom prst="line">
            <a:avLst/>
          </a:prstGeom>
          <a:ln w="19050" cap="rnd">
            <a:solidFill>
              <a:srgbClr val="0E0C0B"/>
            </a:solidFill>
            <a:prstDash val="solid"/>
            <a:headEnd type="none" w="sm" len="sm"/>
            <a:tailEnd type="none" w="sm" len="sm"/>
          </a:ln>
        </p:spPr>
        <p:txBody>
          <a:bodyPr/>
          <a:lstStyle/>
          <a:p>
            <a:endParaRPr lang="en-US"/>
          </a:p>
        </p:txBody>
      </p:sp>
      <p:sp>
        <p:nvSpPr>
          <p:cNvPr id="5" name="AutoShape 5"/>
          <p:cNvSpPr/>
          <p:nvPr/>
        </p:nvSpPr>
        <p:spPr>
          <a:xfrm rot="-5400000">
            <a:off x="8192909" y="6276797"/>
            <a:ext cx="8001356" cy="0"/>
          </a:xfrm>
          <a:prstGeom prst="line">
            <a:avLst/>
          </a:prstGeom>
          <a:ln w="19050" cap="rnd">
            <a:solidFill>
              <a:srgbClr val="0E0C0B"/>
            </a:solidFill>
            <a:prstDash val="solid"/>
            <a:headEnd type="none" w="sm" len="sm"/>
            <a:tailEnd type="none" w="sm" len="sm"/>
          </a:ln>
        </p:spPr>
        <p:txBody>
          <a:bodyPr/>
          <a:lstStyle/>
          <a:p>
            <a:endParaRPr lang="en-US"/>
          </a:p>
        </p:txBody>
      </p:sp>
      <p:sp>
        <p:nvSpPr>
          <p:cNvPr id="6" name="AutoShape 6"/>
          <p:cNvSpPr/>
          <p:nvPr/>
        </p:nvSpPr>
        <p:spPr>
          <a:xfrm>
            <a:off x="0" y="5793923"/>
            <a:ext cx="18288000" cy="0"/>
          </a:xfrm>
          <a:prstGeom prst="line">
            <a:avLst/>
          </a:prstGeom>
          <a:ln w="19050" cap="flat">
            <a:solidFill>
              <a:srgbClr val="0E0C0B"/>
            </a:solidFill>
            <a:prstDash val="solid"/>
            <a:headEnd type="none" w="sm" len="sm"/>
            <a:tailEnd type="none" w="sm" len="sm"/>
          </a:ln>
        </p:spPr>
        <p:txBody>
          <a:bodyPr/>
          <a:lstStyle/>
          <a:p>
            <a:endParaRPr lang="en-US"/>
          </a:p>
        </p:txBody>
      </p:sp>
      <p:sp>
        <p:nvSpPr>
          <p:cNvPr id="7" name="AutoShape 7"/>
          <p:cNvSpPr/>
          <p:nvPr/>
        </p:nvSpPr>
        <p:spPr>
          <a:xfrm>
            <a:off x="0" y="4011208"/>
            <a:ext cx="18288000" cy="0"/>
          </a:xfrm>
          <a:prstGeom prst="line">
            <a:avLst/>
          </a:prstGeom>
          <a:ln w="19050" cap="flat">
            <a:solidFill>
              <a:srgbClr val="0E0C0B"/>
            </a:solidFill>
            <a:prstDash val="solid"/>
            <a:headEnd type="none" w="sm" len="sm"/>
            <a:tailEnd type="none" w="sm" len="sm"/>
          </a:ln>
        </p:spPr>
        <p:txBody>
          <a:bodyPr/>
          <a:lstStyle/>
          <a:p>
            <a:endParaRPr lang="en-US"/>
          </a:p>
        </p:txBody>
      </p:sp>
      <p:sp>
        <p:nvSpPr>
          <p:cNvPr id="8" name="Freeform 8"/>
          <p:cNvSpPr/>
          <p:nvPr/>
        </p:nvSpPr>
        <p:spPr>
          <a:xfrm>
            <a:off x="6536637" y="2701696"/>
            <a:ext cx="1052301" cy="1098227"/>
          </a:xfrm>
          <a:custGeom>
            <a:avLst/>
            <a:gdLst/>
            <a:ahLst/>
            <a:cxnLst/>
            <a:rect l="l" t="t" r="r" b="b"/>
            <a:pathLst>
              <a:path w="1052301" h="1098227">
                <a:moveTo>
                  <a:pt x="0" y="0"/>
                </a:moveTo>
                <a:lnTo>
                  <a:pt x="1052301" y="0"/>
                </a:lnTo>
                <a:lnTo>
                  <a:pt x="1052301" y="1098228"/>
                </a:lnTo>
                <a:lnTo>
                  <a:pt x="0" y="109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584981" y="2741520"/>
            <a:ext cx="887438" cy="1018580"/>
          </a:xfrm>
          <a:custGeom>
            <a:avLst/>
            <a:gdLst/>
            <a:ahLst/>
            <a:cxnLst/>
            <a:rect l="l" t="t" r="r" b="b"/>
            <a:pathLst>
              <a:path w="887438" h="1018580">
                <a:moveTo>
                  <a:pt x="0" y="0"/>
                </a:moveTo>
                <a:lnTo>
                  <a:pt x="887438" y="0"/>
                </a:lnTo>
                <a:lnTo>
                  <a:pt x="887438" y="1018580"/>
                </a:lnTo>
                <a:lnTo>
                  <a:pt x="0" y="1018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2679362" y="2823209"/>
            <a:ext cx="1140538" cy="976715"/>
          </a:xfrm>
          <a:custGeom>
            <a:avLst/>
            <a:gdLst/>
            <a:ahLst/>
            <a:cxnLst/>
            <a:rect l="l" t="t" r="r" b="b"/>
            <a:pathLst>
              <a:path w="1140538" h="976715">
                <a:moveTo>
                  <a:pt x="0" y="0"/>
                </a:moveTo>
                <a:lnTo>
                  <a:pt x="1140538" y="0"/>
                </a:lnTo>
                <a:lnTo>
                  <a:pt x="1140538" y="976715"/>
                </a:lnTo>
                <a:lnTo>
                  <a:pt x="0" y="97671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1" name="TextBox 11"/>
          <p:cNvSpPr txBox="1"/>
          <p:nvPr/>
        </p:nvSpPr>
        <p:spPr>
          <a:xfrm>
            <a:off x="1028700" y="790574"/>
            <a:ext cx="8632030" cy="803275"/>
          </a:xfrm>
          <a:prstGeom prst="rect">
            <a:avLst/>
          </a:prstGeom>
        </p:spPr>
        <p:txBody>
          <a:bodyPr lIns="0" tIns="0" rIns="0" bIns="0" rtlCol="0" anchor="t">
            <a:spAutoFit/>
          </a:bodyPr>
          <a:lstStyle/>
          <a:p>
            <a:pPr>
              <a:lnSpc>
                <a:spcPts val="6500"/>
              </a:lnSpc>
            </a:pPr>
            <a:r>
              <a:rPr lang="en-US" sz="5000">
                <a:solidFill>
                  <a:srgbClr val="0E0C0B"/>
                </a:solidFill>
                <a:latin typeface="Rubik Mono Bold"/>
              </a:rPr>
              <a:t>challenges</a:t>
            </a:r>
          </a:p>
        </p:txBody>
      </p:sp>
      <p:sp>
        <p:nvSpPr>
          <p:cNvPr id="12" name="TextBox 12"/>
          <p:cNvSpPr txBox="1"/>
          <p:nvPr/>
        </p:nvSpPr>
        <p:spPr>
          <a:xfrm>
            <a:off x="17002825" y="314324"/>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12</a:t>
            </a:r>
          </a:p>
        </p:txBody>
      </p:sp>
      <p:sp>
        <p:nvSpPr>
          <p:cNvPr id="13" name="TextBox 13"/>
          <p:cNvSpPr txBox="1"/>
          <p:nvPr/>
        </p:nvSpPr>
        <p:spPr>
          <a:xfrm>
            <a:off x="330437" y="4581525"/>
            <a:ext cx="5287656" cy="523875"/>
          </a:xfrm>
          <a:prstGeom prst="rect">
            <a:avLst/>
          </a:prstGeom>
        </p:spPr>
        <p:txBody>
          <a:bodyPr lIns="0" tIns="0" rIns="0" bIns="0" rtlCol="0" anchor="t">
            <a:spAutoFit/>
          </a:bodyPr>
          <a:lstStyle/>
          <a:p>
            <a:pPr algn="ctr">
              <a:lnSpc>
                <a:spcPts val="4200"/>
              </a:lnSpc>
              <a:spcBef>
                <a:spcPct val="0"/>
              </a:spcBef>
            </a:pPr>
            <a:r>
              <a:rPr lang="en-US" sz="3000">
                <a:solidFill>
                  <a:srgbClr val="0E0C0B"/>
                </a:solidFill>
                <a:latin typeface="Archivo Black"/>
              </a:rPr>
              <a:t>Accessing Tableau</a:t>
            </a:r>
          </a:p>
        </p:txBody>
      </p:sp>
      <p:sp>
        <p:nvSpPr>
          <p:cNvPr id="14" name="TextBox 14"/>
          <p:cNvSpPr txBox="1"/>
          <p:nvPr/>
        </p:nvSpPr>
        <p:spPr>
          <a:xfrm>
            <a:off x="6113462" y="6374948"/>
            <a:ext cx="5763906" cy="2510790"/>
          </a:xfrm>
          <a:prstGeom prst="rect">
            <a:avLst/>
          </a:prstGeom>
        </p:spPr>
        <p:txBody>
          <a:bodyPr lIns="0" tIns="0" rIns="0" bIns="0" rtlCol="0" anchor="t">
            <a:spAutoFit/>
          </a:bodyPr>
          <a:lstStyle/>
          <a:p>
            <a:pPr marL="518163" lvl="1" indent="-259082">
              <a:lnSpc>
                <a:spcPts val="3360"/>
              </a:lnSpc>
              <a:buFont typeface="Arial"/>
              <a:buChar char="•"/>
            </a:pPr>
            <a:r>
              <a:rPr lang="en-US" sz="2400">
                <a:solidFill>
                  <a:srgbClr val="0E0C0B"/>
                </a:solidFill>
                <a:latin typeface="Glacial Indifference"/>
              </a:rPr>
              <a:t>Several team members were unfamiliar with Tableau, requiring them to learn the process of creating stories and dashboards, which presented a challenging but valuable learning experience.</a:t>
            </a:r>
          </a:p>
        </p:txBody>
      </p:sp>
      <p:sp>
        <p:nvSpPr>
          <p:cNvPr id="15" name="TextBox 15"/>
          <p:cNvSpPr txBox="1"/>
          <p:nvPr/>
        </p:nvSpPr>
        <p:spPr>
          <a:xfrm>
            <a:off x="6351587" y="4581525"/>
            <a:ext cx="5287656" cy="523875"/>
          </a:xfrm>
          <a:prstGeom prst="rect">
            <a:avLst/>
          </a:prstGeom>
        </p:spPr>
        <p:txBody>
          <a:bodyPr lIns="0" tIns="0" rIns="0" bIns="0" rtlCol="0" anchor="t">
            <a:spAutoFit/>
          </a:bodyPr>
          <a:lstStyle/>
          <a:p>
            <a:pPr algn="ctr">
              <a:lnSpc>
                <a:spcPts val="4200"/>
              </a:lnSpc>
              <a:spcBef>
                <a:spcPct val="0"/>
              </a:spcBef>
            </a:pPr>
            <a:r>
              <a:rPr lang="en-US" sz="3000">
                <a:solidFill>
                  <a:srgbClr val="0E0C0B"/>
                </a:solidFill>
                <a:latin typeface="Archivo Black"/>
              </a:rPr>
              <a:t>New Experience</a:t>
            </a:r>
          </a:p>
        </p:txBody>
      </p:sp>
      <p:sp>
        <p:nvSpPr>
          <p:cNvPr id="16" name="TextBox 16"/>
          <p:cNvSpPr txBox="1"/>
          <p:nvPr/>
        </p:nvSpPr>
        <p:spPr>
          <a:xfrm>
            <a:off x="0" y="6441623"/>
            <a:ext cx="5618094" cy="1253490"/>
          </a:xfrm>
          <a:prstGeom prst="rect">
            <a:avLst/>
          </a:prstGeom>
        </p:spPr>
        <p:txBody>
          <a:bodyPr lIns="0" tIns="0" rIns="0" bIns="0" rtlCol="0" anchor="t">
            <a:spAutoFit/>
          </a:bodyPr>
          <a:lstStyle/>
          <a:p>
            <a:pPr marL="518163" lvl="1" indent="-259082">
              <a:lnSpc>
                <a:spcPts val="3360"/>
              </a:lnSpc>
              <a:buFont typeface="Arial"/>
              <a:buChar char="•"/>
            </a:pPr>
            <a:r>
              <a:rPr lang="en-US" sz="2400">
                <a:solidFill>
                  <a:srgbClr val="0E0C0B"/>
                </a:solidFill>
                <a:latin typeface="Glacial Indifference"/>
              </a:rPr>
              <a:t>We are required to provide the new IP address of VMware to establish a connection to the Impala database.</a:t>
            </a:r>
          </a:p>
        </p:txBody>
      </p:sp>
      <p:sp>
        <p:nvSpPr>
          <p:cNvPr id="17" name="TextBox 17"/>
          <p:cNvSpPr txBox="1"/>
          <p:nvPr/>
        </p:nvSpPr>
        <p:spPr>
          <a:xfrm>
            <a:off x="12203112" y="6349548"/>
            <a:ext cx="5799360" cy="1253490"/>
          </a:xfrm>
          <a:prstGeom prst="rect">
            <a:avLst/>
          </a:prstGeom>
        </p:spPr>
        <p:txBody>
          <a:bodyPr lIns="0" tIns="0" rIns="0" bIns="0" rtlCol="0" anchor="t">
            <a:spAutoFit/>
          </a:bodyPr>
          <a:lstStyle/>
          <a:p>
            <a:pPr marL="518163" lvl="1" indent="-259082">
              <a:lnSpc>
                <a:spcPts val="3360"/>
              </a:lnSpc>
              <a:buFont typeface="Arial"/>
              <a:buChar char="•"/>
            </a:pPr>
            <a:r>
              <a:rPr lang="en-US" sz="2400">
                <a:solidFill>
                  <a:srgbClr val="0E0C0B"/>
                </a:solidFill>
                <a:latin typeface="Glacial Indifference"/>
              </a:rPr>
              <a:t>Encountered Intermittent network connectivity issue with Cloudera Hadoop and Tableau.</a:t>
            </a:r>
          </a:p>
        </p:txBody>
      </p:sp>
      <p:sp>
        <p:nvSpPr>
          <p:cNvPr id="18" name="TextBox 18"/>
          <p:cNvSpPr txBox="1"/>
          <p:nvPr/>
        </p:nvSpPr>
        <p:spPr>
          <a:xfrm>
            <a:off x="12679362" y="4616816"/>
            <a:ext cx="5287656" cy="523875"/>
          </a:xfrm>
          <a:prstGeom prst="rect">
            <a:avLst/>
          </a:prstGeom>
        </p:spPr>
        <p:txBody>
          <a:bodyPr lIns="0" tIns="0" rIns="0" bIns="0" rtlCol="0" anchor="t">
            <a:spAutoFit/>
          </a:bodyPr>
          <a:lstStyle/>
          <a:p>
            <a:pPr algn="ctr">
              <a:lnSpc>
                <a:spcPts val="4200"/>
              </a:lnSpc>
              <a:spcBef>
                <a:spcPct val="0"/>
              </a:spcBef>
            </a:pPr>
            <a:r>
              <a:rPr lang="en-US" sz="3000">
                <a:solidFill>
                  <a:srgbClr val="0E0C0B"/>
                </a:solidFill>
                <a:latin typeface="Archivo Black"/>
              </a:rPr>
              <a:t>Connectivity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57863">
            <a:off x="-571305" y="6150994"/>
            <a:ext cx="21273218" cy="9128145"/>
          </a:xfrm>
          <a:custGeom>
            <a:avLst/>
            <a:gdLst/>
            <a:ahLst/>
            <a:cxnLst/>
            <a:rect l="l" t="t" r="r" b="b"/>
            <a:pathLst>
              <a:path w="21273218" h="9128145">
                <a:moveTo>
                  <a:pt x="0" y="0"/>
                </a:moveTo>
                <a:lnTo>
                  <a:pt x="21273219" y="0"/>
                </a:lnTo>
                <a:lnTo>
                  <a:pt x="21273219" y="9128145"/>
                </a:lnTo>
                <a:lnTo>
                  <a:pt x="0" y="91281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982449" y="8632382"/>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4"/>
            <a:stretch>
              <a:fillRect t="-86495"/>
            </a:stretch>
          </a:blipFill>
        </p:spPr>
        <p:txBody>
          <a:bodyPr/>
          <a:lstStyle/>
          <a:p>
            <a:endParaRPr lang="en-US"/>
          </a:p>
        </p:txBody>
      </p:sp>
      <p:grpSp>
        <p:nvGrpSpPr>
          <p:cNvPr id="4" name="Group 4"/>
          <p:cNvGrpSpPr/>
          <p:nvPr/>
        </p:nvGrpSpPr>
        <p:grpSpPr>
          <a:xfrm>
            <a:off x="9470206" y="4544909"/>
            <a:ext cx="4113179" cy="4087473"/>
            <a:chOff x="0" y="0"/>
            <a:chExt cx="1279723" cy="1271725"/>
          </a:xfrm>
        </p:grpSpPr>
        <p:sp>
          <p:nvSpPr>
            <p:cNvPr id="5" name="Freeform 5"/>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F0FD71"/>
            </a:solidFill>
          </p:spPr>
          <p:txBody>
            <a:bodyPr/>
            <a:lstStyle/>
            <a:p>
              <a:endParaRPr lang="en-US"/>
            </a:p>
          </p:txBody>
        </p:sp>
        <p:sp>
          <p:nvSpPr>
            <p:cNvPr id="6" name="TextBox 6"/>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7" name="Freeform 7"/>
          <p:cNvSpPr/>
          <p:nvPr/>
        </p:nvSpPr>
        <p:spPr>
          <a:xfrm>
            <a:off x="9470206" y="8632382"/>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4"/>
            <a:stretch>
              <a:fillRect t="-86495"/>
            </a:stretch>
          </a:blipFill>
        </p:spPr>
        <p:txBody>
          <a:bodyPr/>
          <a:lstStyle/>
          <a:p>
            <a:endParaRPr lang="en-US"/>
          </a:p>
        </p:txBody>
      </p:sp>
      <p:grpSp>
        <p:nvGrpSpPr>
          <p:cNvPr id="8" name="Group 8"/>
          <p:cNvGrpSpPr/>
          <p:nvPr/>
        </p:nvGrpSpPr>
        <p:grpSpPr>
          <a:xfrm>
            <a:off x="4766477" y="4544909"/>
            <a:ext cx="4113179" cy="4087473"/>
            <a:chOff x="0" y="0"/>
            <a:chExt cx="1279723" cy="1271725"/>
          </a:xfrm>
        </p:grpSpPr>
        <p:sp>
          <p:nvSpPr>
            <p:cNvPr id="9" name="Freeform 9"/>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F0FD71"/>
            </a:solidFill>
          </p:spPr>
          <p:txBody>
            <a:bodyPr/>
            <a:lstStyle/>
            <a:p>
              <a:endParaRPr lang="en-US"/>
            </a:p>
          </p:txBody>
        </p:sp>
        <p:sp>
          <p:nvSpPr>
            <p:cNvPr id="10" name="TextBox 10"/>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1" name="Freeform 11"/>
          <p:cNvSpPr/>
          <p:nvPr/>
        </p:nvSpPr>
        <p:spPr>
          <a:xfrm>
            <a:off x="4759055" y="8632382"/>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4"/>
            <a:stretch>
              <a:fillRect t="-86495"/>
            </a:stretch>
          </a:blipFill>
        </p:spPr>
        <p:txBody>
          <a:bodyPr/>
          <a:lstStyle/>
          <a:p>
            <a:endParaRPr lang="en-US"/>
          </a:p>
        </p:txBody>
      </p:sp>
      <p:grpSp>
        <p:nvGrpSpPr>
          <p:cNvPr id="12" name="Group 12"/>
          <p:cNvGrpSpPr/>
          <p:nvPr/>
        </p:nvGrpSpPr>
        <p:grpSpPr>
          <a:xfrm>
            <a:off x="243723" y="4544909"/>
            <a:ext cx="4113179" cy="4087473"/>
            <a:chOff x="0" y="0"/>
            <a:chExt cx="1279723" cy="1271725"/>
          </a:xfrm>
        </p:grpSpPr>
        <p:sp>
          <p:nvSpPr>
            <p:cNvPr id="13" name="Freeform 13"/>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F0FD71"/>
            </a:solidFill>
          </p:spPr>
          <p:txBody>
            <a:bodyPr/>
            <a:lstStyle/>
            <a:p>
              <a:endParaRPr lang="en-US"/>
            </a:p>
          </p:txBody>
        </p:sp>
        <p:sp>
          <p:nvSpPr>
            <p:cNvPr id="14" name="TextBox 14"/>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5" name="Group 15"/>
          <p:cNvGrpSpPr/>
          <p:nvPr/>
        </p:nvGrpSpPr>
        <p:grpSpPr>
          <a:xfrm>
            <a:off x="1275728" y="3520325"/>
            <a:ext cx="2049168" cy="204916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D71"/>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8" name="Group 18"/>
          <p:cNvGrpSpPr/>
          <p:nvPr/>
        </p:nvGrpSpPr>
        <p:grpSpPr>
          <a:xfrm>
            <a:off x="5791061" y="3520325"/>
            <a:ext cx="2049168" cy="204916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D71"/>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21" name="Group 21"/>
          <p:cNvGrpSpPr/>
          <p:nvPr/>
        </p:nvGrpSpPr>
        <p:grpSpPr>
          <a:xfrm>
            <a:off x="10503562" y="3520325"/>
            <a:ext cx="2049168" cy="204916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D71"/>
            </a:solidFill>
          </p:spPr>
          <p:txBody>
            <a:bodyPr/>
            <a:lstStyle/>
            <a:p>
              <a:endParaRPr lang="en-US"/>
            </a:p>
          </p:txBody>
        </p:sp>
        <p:sp>
          <p:nvSpPr>
            <p:cNvPr id="23" name="TextBox 23"/>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24" name="Freeform 24"/>
          <p:cNvSpPr/>
          <p:nvPr/>
        </p:nvSpPr>
        <p:spPr>
          <a:xfrm>
            <a:off x="6386290" y="3977280"/>
            <a:ext cx="875840" cy="875840"/>
          </a:xfrm>
          <a:custGeom>
            <a:avLst/>
            <a:gdLst/>
            <a:ahLst/>
            <a:cxnLst/>
            <a:rect l="l" t="t" r="r" b="b"/>
            <a:pathLst>
              <a:path w="875840" h="875840">
                <a:moveTo>
                  <a:pt x="0" y="0"/>
                </a:moveTo>
                <a:lnTo>
                  <a:pt x="875840" y="0"/>
                </a:lnTo>
                <a:lnTo>
                  <a:pt x="875840" y="875839"/>
                </a:lnTo>
                <a:lnTo>
                  <a:pt x="0" y="8758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1868555" y="3962992"/>
            <a:ext cx="875840" cy="875840"/>
          </a:xfrm>
          <a:custGeom>
            <a:avLst/>
            <a:gdLst/>
            <a:ahLst/>
            <a:cxnLst/>
            <a:rect l="l" t="t" r="r" b="b"/>
            <a:pathLst>
              <a:path w="875840" h="875840">
                <a:moveTo>
                  <a:pt x="0" y="0"/>
                </a:moveTo>
                <a:lnTo>
                  <a:pt x="875840" y="0"/>
                </a:lnTo>
                <a:lnTo>
                  <a:pt x="875840" y="875840"/>
                </a:lnTo>
                <a:lnTo>
                  <a:pt x="0" y="8758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TextBox 26"/>
          <p:cNvSpPr txBox="1"/>
          <p:nvPr/>
        </p:nvSpPr>
        <p:spPr>
          <a:xfrm>
            <a:off x="11388591" y="4110400"/>
            <a:ext cx="261565" cy="590550"/>
          </a:xfrm>
          <a:prstGeom prst="rect">
            <a:avLst/>
          </a:prstGeom>
        </p:spPr>
        <p:txBody>
          <a:bodyPr lIns="0" tIns="0" rIns="0" bIns="0" rtlCol="0" anchor="t">
            <a:spAutoFit/>
          </a:bodyPr>
          <a:lstStyle/>
          <a:p>
            <a:pPr algn="ctr">
              <a:lnSpc>
                <a:spcPts val="4526"/>
              </a:lnSpc>
              <a:spcBef>
                <a:spcPct val="0"/>
              </a:spcBef>
            </a:pPr>
            <a:r>
              <a:rPr lang="en-US" sz="3771">
                <a:solidFill>
                  <a:srgbClr val="000000"/>
                </a:solidFill>
                <a:latin typeface="Anonymous Pro Bold Italics"/>
              </a:rPr>
              <a:t>3</a:t>
            </a:r>
          </a:p>
        </p:txBody>
      </p:sp>
      <p:sp>
        <p:nvSpPr>
          <p:cNvPr id="27" name="Freeform 27"/>
          <p:cNvSpPr/>
          <p:nvPr/>
        </p:nvSpPr>
        <p:spPr>
          <a:xfrm>
            <a:off x="11081454" y="3977280"/>
            <a:ext cx="875840" cy="875840"/>
          </a:xfrm>
          <a:custGeom>
            <a:avLst/>
            <a:gdLst/>
            <a:ahLst/>
            <a:cxnLst/>
            <a:rect l="l" t="t" r="r" b="b"/>
            <a:pathLst>
              <a:path w="875840" h="875840">
                <a:moveTo>
                  <a:pt x="0" y="0"/>
                </a:moveTo>
                <a:lnTo>
                  <a:pt x="875840" y="0"/>
                </a:lnTo>
                <a:lnTo>
                  <a:pt x="875840" y="875839"/>
                </a:lnTo>
                <a:lnTo>
                  <a:pt x="0" y="8758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8" name="TextBox 28"/>
          <p:cNvSpPr txBox="1"/>
          <p:nvPr/>
        </p:nvSpPr>
        <p:spPr>
          <a:xfrm>
            <a:off x="1028700" y="517163"/>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13</a:t>
            </a:r>
          </a:p>
        </p:txBody>
      </p:sp>
      <p:sp>
        <p:nvSpPr>
          <p:cNvPr id="29" name="TextBox 29"/>
          <p:cNvSpPr txBox="1"/>
          <p:nvPr/>
        </p:nvSpPr>
        <p:spPr>
          <a:xfrm>
            <a:off x="6693427" y="4110400"/>
            <a:ext cx="261565" cy="590550"/>
          </a:xfrm>
          <a:prstGeom prst="rect">
            <a:avLst/>
          </a:prstGeom>
        </p:spPr>
        <p:txBody>
          <a:bodyPr lIns="0" tIns="0" rIns="0" bIns="0" rtlCol="0" anchor="t">
            <a:spAutoFit/>
          </a:bodyPr>
          <a:lstStyle/>
          <a:p>
            <a:pPr algn="ctr">
              <a:lnSpc>
                <a:spcPts val="4526"/>
              </a:lnSpc>
              <a:spcBef>
                <a:spcPct val="0"/>
              </a:spcBef>
            </a:pPr>
            <a:r>
              <a:rPr lang="en-US" sz="3771">
                <a:solidFill>
                  <a:srgbClr val="000000"/>
                </a:solidFill>
                <a:latin typeface="Anonymous Pro Bold Italics"/>
              </a:rPr>
              <a:t>2</a:t>
            </a:r>
          </a:p>
        </p:txBody>
      </p:sp>
      <p:sp>
        <p:nvSpPr>
          <p:cNvPr id="30" name="TextBox 30"/>
          <p:cNvSpPr txBox="1"/>
          <p:nvPr/>
        </p:nvSpPr>
        <p:spPr>
          <a:xfrm>
            <a:off x="2175692" y="4096112"/>
            <a:ext cx="261565" cy="590550"/>
          </a:xfrm>
          <a:prstGeom prst="rect">
            <a:avLst/>
          </a:prstGeom>
        </p:spPr>
        <p:txBody>
          <a:bodyPr lIns="0" tIns="0" rIns="0" bIns="0" rtlCol="0" anchor="t">
            <a:spAutoFit/>
          </a:bodyPr>
          <a:lstStyle/>
          <a:p>
            <a:pPr algn="ctr">
              <a:lnSpc>
                <a:spcPts val="4526"/>
              </a:lnSpc>
              <a:spcBef>
                <a:spcPct val="0"/>
              </a:spcBef>
            </a:pPr>
            <a:r>
              <a:rPr lang="en-US" sz="3771">
                <a:solidFill>
                  <a:srgbClr val="000000"/>
                </a:solidFill>
                <a:latin typeface="Anonymous Pro Bold Italics"/>
              </a:rPr>
              <a:t>1</a:t>
            </a:r>
          </a:p>
        </p:txBody>
      </p:sp>
      <p:sp>
        <p:nvSpPr>
          <p:cNvPr id="31" name="AutoShape 31"/>
          <p:cNvSpPr/>
          <p:nvPr/>
        </p:nvSpPr>
        <p:spPr>
          <a:xfrm flipV="1">
            <a:off x="4230806" y="831530"/>
            <a:ext cx="9525" cy="2164878"/>
          </a:xfrm>
          <a:prstGeom prst="line">
            <a:avLst/>
          </a:prstGeom>
          <a:ln w="19050" cap="flat">
            <a:solidFill>
              <a:srgbClr val="0E0C0B"/>
            </a:solidFill>
            <a:prstDash val="solid"/>
            <a:headEnd type="none" w="sm" len="sm"/>
            <a:tailEnd type="none" w="sm" len="sm"/>
          </a:ln>
        </p:spPr>
        <p:txBody>
          <a:bodyPr/>
          <a:lstStyle/>
          <a:p>
            <a:endParaRPr lang="en-US"/>
          </a:p>
        </p:txBody>
      </p:sp>
      <p:sp>
        <p:nvSpPr>
          <p:cNvPr id="32" name="AutoShape 32"/>
          <p:cNvSpPr/>
          <p:nvPr/>
        </p:nvSpPr>
        <p:spPr>
          <a:xfrm flipV="1">
            <a:off x="4221313" y="841013"/>
            <a:ext cx="2776846" cy="9525"/>
          </a:xfrm>
          <a:prstGeom prst="line">
            <a:avLst/>
          </a:prstGeom>
          <a:ln w="19050" cap="flat">
            <a:solidFill>
              <a:srgbClr val="0E0C0B"/>
            </a:solidFill>
            <a:prstDash val="solid"/>
            <a:headEnd type="none" w="sm" len="sm"/>
            <a:tailEnd type="none" w="sm" len="sm"/>
          </a:ln>
        </p:spPr>
        <p:txBody>
          <a:bodyPr/>
          <a:lstStyle/>
          <a:p>
            <a:endParaRPr lang="en-US"/>
          </a:p>
        </p:txBody>
      </p:sp>
      <p:sp>
        <p:nvSpPr>
          <p:cNvPr id="33" name="AutoShape 33"/>
          <p:cNvSpPr/>
          <p:nvPr/>
        </p:nvSpPr>
        <p:spPr>
          <a:xfrm flipV="1">
            <a:off x="14686789" y="802955"/>
            <a:ext cx="9525" cy="2164878"/>
          </a:xfrm>
          <a:prstGeom prst="line">
            <a:avLst/>
          </a:prstGeom>
          <a:ln w="19050" cap="flat">
            <a:solidFill>
              <a:srgbClr val="0E0C0B"/>
            </a:solidFill>
            <a:prstDash val="solid"/>
            <a:headEnd type="none" w="sm" len="sm"/>
            <a:tailEnd type="none" w="sm" len="sm"/>
          </a:ln>
        </p:spPr>
        <p:txBody>
          <a:bodyPr/>
          <a:lstStyle/>
          <a:p>
            <a:endParaRPr lang="en-US"/>
          </a:p>
        </p:txBody>
      </p:sp>
      <p:sp>
        <p:nvSpPr>
          <p:cNvPr id="34" name="AutoShape 34"/>
          <p:cNvSpPr/>
          <p:nvPr/>
        </p:nvSpPr>
        <p:spPr>
          <a:xfrm flipV="1">
            <a:off x="11900385" y="2977400"/>
            <a:ext cx="2776846" cy="9525"/>
          </a:xfrm>
          <a:prstGeom prst="line">
            <a:avLst/>
          </a:prstGeom>
          <a:ln w="19050" cap="flat">
            <a:solidFill>
              <a:srgbClr val="0E0C0B"/>
            </a:solidFill>
            <a:prstDash val="solid"/>
            <a:headEnd type="none" w="sm" len="sm"/>
            <a:tailEnd type="none" w="sm" len="sm"/>
          </a:ln>
        </p:spPr>
        <p:txBody>
          <a:bodyPr/>
          <a:lstStyle/>
          <a:p>
            <a:endParaRPr lang="en-US"/>
          </a:p>
        </p:txBody>
      </p:sp>
      <p:sp>
        <p:nvSpPr>
          <p:cNvPr id="35" name="TextBox 35"/>
          <p:cNvSpPr txBox="1"/>
          <p:nvPr/>
        </p:nvSpPr>
        <p:spPr>
          <a:xfrm>
            <a:off x="4893433" y="1450419"/>
            <a:ext cx="8257102" cy="993775"/>
          </a:xfrm>
          <a:prstGeom prst="rect">
            <a:avLst/>
          </a:prstGeom>
        </p:spPr>
        <p:txBody>
          <a:bodyPr lIns="0" tIns="0" rIns="0" bIns="0" rtlCol="0" anchor="t">
            <a:spAutoFit/>
          </a:bodyPr>
          <a:lstStyle/>
          <a:p>
            <a:pPr algn="r">
              <a:lnSpc>
                <a:spcPts val="7700"/>
              </a:lnSpc>
            </a:pPr>
            <a:r>
              <a:rPr lang="en-US" sz="7000">
                <a:solidFill>
                  <a:srgbClr val="0E0C0B"/>
                </a:solidFill>
                <a:latin typeface="Rubik Mono Bold"/>
              </a:rPr>
              <a:t>CONCLUSION</a:t>
            </a:r>
          </a:p>
        </p:txBody>
      </p:sp>
      <p:sp>
        <p:nvSpPr>
          <p:cNvPr id="36" name="TextBox 36"/>
          <p:cNvSpPr txBox="1"/>
          <p:nvPr/>
        </p:nvSpPr>
        <p:spPr>
          <a:xfrm>
            <a:off x="4980003" y="5645546"/>
            <a:ext cx="3949979" cy="176847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Glacial Indifference"/>
              </a:rPr>
              <a:t>Based on the analysis, after removing the outlier, A73 is the riskiest driver with a risk factor above 7 &amp; a high possibility of causing accidents.</a:t>
            </a:r>
          </a:p>
        </p:txBody>
      </p:sp>
      <p:sp>
        <p:nvSpPr>
          <p:cNvPr id="37" name="TextBox 37"/>
          <p:cNvSpPr txBox="1"/>
          <p:nvPr/>
        </p:nvSpPr>
        <p:spPr>
          <a:xfrm>
            <a:off x="9657988" y="5645546"/>
            <a:ext cx="3737615" cy="1769715"/>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latin typeface="Glacial Indifference"/>
              </a:rPr>
              <a:t>In future, In order to decide whether total miles or velocity which is more preeminent can be analyzed by performing Regression Analysis.</a:t>
            </a:r>
          </a:p>
        </p:txBody>
      </p:sp>
      <p:sp>
        <p:nvSpPr>
          <p:cNvPr id="38" name="TextBox 38"/>
          <p:cNvSpPr txBox="1"/>
          <p:nvPr/>
        </p:nvSpPr>
        <p:spPr>
          <a:xfrm>
            <a:off x="428787" y="5645546"/>
            <a:ext cx="3737615" cy="1416049"/>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Glacial Indifference"/>
              </a:rPr>
              <a:t>Further research should be done by the concerned authorities to find the reason for the abnormality of the outlier A97</a:t>
            </a:r>
          </a:p>
        </p:txBody>
      </p:sp>
      <p:grpSp>
        <p:nvGrpSpPr>
          <p:cNvPr id="39" name="Group 39"/>
          <p:cNvGrpSpPr/>
          <p:nvPr/>
        </p:nvGrpSpPr>
        <p:grpSpPr>
          <a:xfrm>
            <a:off x="13997291" y="4544909"/>
            <a:ext cx="4113179" cy="4087473"/>
            <a:chOff x="0" y="0"/>
            <a:chExt cx="1279723" cy="1271725"/>
          </a:xfrm>
        </p:grpSpPr>
        <p:sp>
          <p:nvSpPr>
            <p:cNvPr id="40" name="Freeform 40"/>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F0FD71"/>
            </a:solidFill>
          </p:spPr>
          <p:txBody>
            <a:bodyPr/>
            <a:lstStyle/>
            <a:p>
              <a:endParaRPr lang="en-US"/>
            </a:p>
          </p:txBody>
        </p:sp>
        <p:sp>
          <p:nvSpPr>
            <p:cNvPr id="41" name="TextBox 41"/>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42" name="Group 42"/>
          <p:cNvGrpSpPr/>
          <p:nvPr/>
        </p:nvGrpSpPr>
        <p:grpSpPr>
          <a:xfrm>
            <a:off x="15029297" y="3520325"/>
            <a:ext cx="2049168" cy="2049168"/>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D71"/>
            </a:solidFill>
          </p:spPr>
          <p:txBody>
            <a:bodyPr/>
            <a:lstStyle/>
            <a:p>
              <a:endParaRPr lang="en-US"/>
            </a:p>
          </p:txBody>
        </p:sp>
        <p:sp>
          <p:nvSpPr>
            <p:cNvPr id="44" name="TextBox 44"/>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45" name="Freeform 45"/>
          <p:cNvSpPr/>
          <p:nvPr/>
        </p:nvSpPr>
        <p:spPr>
          <a:xfrm>
            <a:off x="15622124" y="3962992"/>
            <a:ext cx="875840" cy="875840"/>
          </a:xfrm>
          <a:custGeom>
            <a:avLst/>
            <a:gdLst/>
            <a:ahLst/>
            <a:cxnLst/>
            <a:rect l="l" t="t" r="r" b="b"/>
            <a:pathLst>
              <a:path w="875840" h="875840">
                <a:moveTo>
                  <a:pt x="0" y="0"/>
                </a:moveTo>
                <a:lnTo>
                  <a:pt x="875840" y="0"/>
                </a:lnTo>
                <a:lnTo>
                  <a:pt x="875840" y="875840"/>
                </a:lnTo>
                <a:lnTo>
                  <a:pt x="0" y="8758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6" name="TextBox 46"/>
          <p:cNvSpPr txBox="1"/>
          <p:nvPr/>
        </p:nvSpPr>
        <p:spPr>
          <a:xfrm>
            <a:off x="15929254" y="4096112"/>
            <a:ext cx="261580" cy="590550"/>
          </a:xfrm>
          <a:prstGeom prst="rect">
            <a:avLst/>
          </a:prstGeom>
        </p:spPr>
        <p:txBody>
          <a:bodyPr lIns="0" tIns="0" rIns="0" bIns="0" rtlCol="0" anchor="t">
            <a:spAutoFit/>
          </a:bodyPr>
          <a:lstStyle/>
          <a:p>
            <a:pPr algn="ctr">
              <a:lnSpc>
                <a:spcPts val="4526"/>
              </a:lnSpc>
              <a:spcBef>
                <a:spcPct val="0"/>
              </a:spcBef>
            </a:pPr>
            <a:r>
              <a:rPr lang="en-US" sz="3771">
                <a:solidFill>
                  <a:srgbClr val="000000"/>
                </a:solidFill>
                <a:latin typeface="Anonymous Pro Bold Italics"/>
              </a:rPr>
              <a:t>4</a:t>
            </a:r>
          </a:p>
        </p:txBody>
      </p:sp>
      <p:sp>
        <p:nvSpPr>
          <p:cNvPr id="47" name="TextBox 47"/>
          <p:cNvSpPr txBox="1"/>
          <p:nvPr/>
        </p:nvSpPr>
        <p:spPr>
          <a:xfrm>
            <a:off x="14178266" y="5645546"/>
            <a:ext cx="3737615" cy="176847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Glacial Indifference"/>
              </a:rPr>
              <a:t>Additionally, acquiring further information about drivers is essential for a more comprehensive analysis of the risk factor.</a:t>
            </a:r>
          </a:p>
        </p:txBody>
      </p:sp>
      <p:sp>
        <p:nvSpPr>
          <p:cNvPr id="48" name="Freeform 48"/>
          <p:cNvSpPr/>
          <p:nvPr/>
        </p:nvSpPr>
        <p:spPr>
          <a:xfrm>
            <a:off x="221459" y="8632382"/>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4"/>
            <a:stretch>
              <a:fillRect t="-86495"/>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182" y="7461517"/>
            <a:ext cx="12087093" cy="0"/>
          </a:xfrm>
          <a:prstGeom prst="line">
            <a:avLst/>
          </a:prstGeom>
          <a:ln w="19050" cap="flat">
            <a:solidFill>
              <a:srgbClr val="0E0C0B"/>
            </a:solidFill>
            <a:prstDash val="solid"/>
            <a:headEnd type="none" w="sm" len="sm"/>
            <a:tailEnd type="none" w="sm" len="sm"/>
          </a:ln>
        </p:spPr>
        <p:txBody>
          <a:bodyPr/>
          <a:lstStyle/>
          <a:p>
            <a:endParaRPr lang="en-US"/>
          </a:p>
        </p:txBody>
      </p:sp>
      <p:sp>
        <p:nvSpPr>
          <p:cNvPr id="3" name="AutoShape 3"/>
          <p:cNvSpPr/>
          <p:nvPr/>
        </p:nvSpPr>
        <p:spPr>
          <a:xfrm>
            <a:off x="3641443" y="0"/>
            <a:ext cx="8464832" cy="3467176"/>
          </a:xfrm>
          <a:prstGeom prst="rect">
            <a:avLst/>
          </a:prstGeom>
          <a:solidFill>
            <a:srgbClr val="F0FD71"/>
          </a:solidFill>
        </p:spPr>
        <p:txBody>
          <a:bodyPr/>
          <a:lstStyle/>
          <a:p>
            <a:endParaRPr lang="en-US"/>
          </a:p>
        </p:txBody>
      </p:sp>
      <p:sp>
        <p:nvSpPr>
          <p:cNvPr id="4" name="Freeform 4"/>
          <p:cNvSpPr/>
          <p:nvPr/>
        </p:nvSpPr>
        <p:spPr>
          <a:xfrm>
            <a:off x="3641443" y="-2824731"/>
            <a:ext cx="8474357" cy="6272857"/>
          </a:xfrm>
          <a:custGeom>
            <a:avLst/>
            <a:gdLst/>
            <a:ahLst/>
            <a:cxnLst/>
            <a:rect l="l" t="t" r="r" b="b"/>
            <a:pathLst>
              <a:path w="8474357" h="6272857">
                <a:moveTo>
                  <a:pt x="0" y="0"/>
                </a:moveTo>
                <a:lnTo>
                  <a:pt x="8474357" y="0"/>
                </a:lnTo>
                <a:lnTo>
                  <a:pt x="8474357" y="6272857"/>
                </a:lnTo>
                <a:lnTo>
                  <a:pt x="0" y="6272857"/>
                </a:lnTo>
                <a:lnTo>
                  <a:pt x="0" y="0"/>
                </a:lnTo>
                <a:close/>
              </a:path>
            </a:pathLst>
          </a:custGeom>
          <a:blipFill>
            <a:blip r:embed="rId2">
              <a:extLst>
                <a:ext uri="{96DAC541-7B7A-43D3-8B79-37D633B846F1}">
                  <asvg:svgBlip xmlns:asvg="http://schemas.microsoft.com/office/drawing/2016/SVG/main" r:embed="rId3"/>
                </a:ext>
              </a:extLst>
            </a:blip>
            <a:stretch>
              <a:fillRect l="-16174" t="-13392" r="-3140" b="-81024"/>
            </a:stretch>
          </a:blipFill>
        </p:spPr>
        <p:txBody>
          <a:bodyPr/>
          <a:lstStyle/>
          <a:p>
            <a:endParaRPr lang="en-US"/>
          </a:p>
        </p:txBody>
      </p:sp>
      <p:sp>
        <p:nvSpPr>
          <p:cNvPr id="5" name="Freeform 5"/>
          <p:cNvSpPr/>
          <p:nvPr/>
        </p:nvSpPr>
        <p:spPr>
          <a:xfrm>
            <a:off x="11517083" y="0"/>
            <a:ext cx="6770917" cy="10287000"/>
          </a:xfrm>
          <a:custGeom>
            <a:avLst/>
            <a:gdLst/>
            <a:ahLst/>
            <a:cxnLst/>
            <a:rect l="l" t="t" r="r" b="b"/>
            <a:pathLst>
              <a:path w="6770917" h="10287000">
                <a:moveTo>
                  <a:pt x="0" y="0"/>
                </a:moveTo>
                <a:lnTo>
                  <a:pt x="6770917" y="0"/>
                </a:lnTo>
                <a:lnTo>
                  <a:pt x="6770917" y="10287000"/>
                </a:lnTo>
                <a:lnTo>
                  <a:pt x="0" y="10287000"/>
                </a:lnTo>
                <a:lnTo>
                  <a:pt x="0" y="0"/>
                </a:lnTo>
                <a:close/>
              </a:path>
            </a:pathLst>
          </a:custGeom>
          <a:blipFill>
            <a:blip r:embed="rId4"/>
            <a:stretch>
              <a:fillRect l="-53021" r="-74872"/>
            </a:stretch>
          </a:blipFill>
        </p:spPr>
        <p:txBody>
          <a:bodyPr/>
          <a:lstStyle/>
          <a:p>
            <a:endParaRPr lang="en-US"/>
          </a:p>
        </p:txBody>
      </p:sp>
      <p:sp>
        <p:nvSpPr>
          <p:cNvPr id="6" name="AutoShape 6"/>
          <p:cNvSpPr/>
          <p:nvPr/>
        </p:nvSpPr>
        <p:spPr>
          <a:xfrm>
            <a:off x="0" y="3438601"/>
            <a:ext cx="11517083" cy="28575"/>
          </a:xfrm>
          <a:prstGeom prst="line">
            <a:avLst/>
          </a:prstGeom>
          <a:ln w="19050" cap="flat">
            <a:solidFill>
              <a:srgbClr val="0E0C0B"/>
            </a:solidFill>
            <a:prstDash val="solid"/>
            <a:headEnd type="none" w="sm" len="sm"/>
            <a:tailEnd type="none" w="sm" len="sm"/>
          </a:ln>
        </p:spPr>
        <p:txBody>
          <a:bodyPr/>
          <a:lstStyle/>
          <a:p>
            <a:endParaRPr lang="en-US"/>
          </a:p>
        </p:txBody>
      </p:sp>
      <p:sp>
        <p:nvSpPr>
          <p:cNvPr id="7" name="AutoShape 7"/>
          <p:cNvSpPr/>
          <p:nvPr/>
        </p:nvSpPr>
        <p:spPr>
          <a:xfrm rot="-5400000">
            <a:off x="6368820" y="5138738"/>
            <a:ext cx="10287000" cy="0"/>
          </a:xfrm>
          <a:prstGeom prst="line">
            <a:avLst/>
          </a:prstGeom>
          <a:ln w="9525" cap="rnd">
            <a:solidFill>
              <a:srgbClr val="0E0C0B"/>
            </a:solidFill>
            <a:prstDash val="solid"/>
            <a:headEnd type="none" w="sm" len="sm"/>
            <a:tailEnd type="none" w="sm" len="sm"/>
          </a:ln>
        </p:spPr>
        <p:txBody>
          <a:bodyPr/>
          <a:lstStyle/>
          <a:p>
            <a:endParaRPr lang="en-US"/>
          </a:p>
        </p:txBody>
      </p:sp>
      <p:sp>
        <p:nvSpPr>
          <p:cNvPr id="8" name="AutoShape 8"/>
          <p:cNvSpPr/>
          <p:nvPr/>
        </p:nvSpPr>
        <p:spPr>
          <a:xfrm rot="-5400000">
            <a:off x="1821305" y="1608937"/>
            <a:ext cx="3659327" cy="0"/>
          </a:xfrm>
          <a:prstGeom prst="line">
            <a:avLst/>
          </a:prstGeom>
          <a:ln w="19050" cap="flat">
            <a:solidFill>
              <a:srgbClr val="0E0C0B"/>
            </a:solidFill>
            <a:prstDash val="solid"/>
            <a:headEnd type="none" w="sm" len="sm"/>
            <a:tailEnd type="none" w="sm" len="sm"/>
          </a:ln>
        </p:spPr>
        <p:txBody>
          <a:bodyPr/>
          <a:lstStyle/>
          <a:p>
            <a:endParaRPr lang="en-US"/>
          </a:p>
        </p:txBody>
      </p:sp>
      <p:sp>
        <p:nvSpPr>
          <p:cNvPr id="9" name="AutoShape 9"/>
          <p:cNvSpPr/>
          <p:nvPr/>
        </p:nvSpPr>
        <p:spPr>
          <a:xfrm rot="-2608664">
            <a:off x="-733969" y="1713482"/>
            <a:ext cx="5069476" cy="0"/>
          </a:xfrm>
          <a:prstGeom prst="line">
            <a:avLst/>
          </a:prstGeom>
          <a:ln w="19050" cap="flat">
            <a:solidFill>
              <a:srgbClr val="0E0C0B"/>
            </a:solidFill>
            <a:prstDash val="solid"/>
            <a:headEnd type="none" w="sm" len="sm"/>
            <a:tailEnd type="none" w="sm" len="sm"/>
          </a:ln>
        </p:spPr>
        <p:txBody>
          <a:bodyPr/>
          <a:lstStyle/>
          <a:p>
            <a:endParaRPr lang="en-US"/>
          </a:p>
        </p:txBody>
      </p:sp>
      <p:sp>
        <p:nvSpPr>
          <p:cNvPr id="10" name="TextBox 10"/>
          <p:cNvSpPr txBox="1"/>
          <p:nvPr/>
        </p:nvSpPr>
        <p:spPr>
          <a:xfrm>
            <a:off x="1028700" y="4611010"/>
            <a:ext cx="9534456" cy="1965325"/>
          </a:xfrm>
          <a:prstGeom prst="rect">
            <a:avLst/>
          </a:prstGeom>
        </p:spPr>
        <p:txBody>
          <a:bodyPr lIns="0" tIns="0" rIns="0" bIns="0" rtlCol="0" anchor="t">
            <a:spAutoFit/>
          </a:bodyPr>
          <a:lstStyle/>
          <a:p>
            <a:pPr algn="ctr">
              <a:lnSpc>
                <a:spcPts val="7700"/>
              </a:lnSpc>
            </a:pPr>
            <a:r>
              <a:rPr lang="en-US" sz="7000">
                <a:solidFill>
                  <a:srgbClr val="0E0C0B"/>
                </a:solidFill>
                <a:latin typeface="Rubik Mono Bold"/>
              </a:rPr>
              <a:t>Thanks for listening!</a:t>
            </a:r>
          </a:p>
        </p:txBody>
      </p:sp>
      <p:sp>
        <p:nvSpPr>
          <p:cNvPr id="11" name="TextBox 11"/>
          <p:cNvSpPr txBox="1"/>
          <p:nvPr/>
        </p:nvSpPr>
        <p:spPr>
          <a:xfrm>
            <a:off x="582651" y="509058"/>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14</a:t>
            </a:r>
          </a:p>
        </p:txBody>
      </p:sp>
      <p:sp>
        <p:nvSpPr>
          <p:cNvPr id="12" name="TextBox 12"/>
          <p:cNvSpPr txBox="1"/>
          <p:nvPr/>
        </p:nvSpPr>
        <p:spPr>
          <a:xfrm>
            <a:off x="4024616" y="8537842"/>
            <a:ext cx="3542623" cy="385051"/>
          </a:xfrm>
          <a:prstGeom prst="rect">
            <a:avLst/>
          </a:prstGeom>
        </p:spPr>
        <p:txBody>
          <a:bodyPr lIns="0" tIns="0" rIns="0" bIns="0" rtlCol="0" anchor="t">
            <a:spAutoFit/>
          </a:bodyPr>
          <a:lstStyle/>
          <a:p>
            <a:pPr algn="ctr">
              <a:lnSpc>
                <a:spcPts val="3205"/>
              </a:lnSpc>
            </a:pPr>
            <a:r>
              <a:rPr lang="en-US" sz="2322" spc="227">
                <a:solidFill>
                  <a:srgbClr val="040506"/>
                </a:solidFill>
                <a:latin typeface="DM Sans"/>
              </a:rPr>
              <a:t>[Open to question]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rot="7659121">
            <a:off x="-4012602"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4481533" y="2967647"/>
            <a:ext cx="1840113" cy="6810976"/>
            <a:chOff x="0" y="0"/>
            <a:chExt cx="484639" cy="1793837"/>
          </a:xfrm>
        </p:grpSpPr>
        <p:sp>
          <p:nvSpPr>
            <p:cNvPr id="4" name="Freeform 4"/>
            <p:cNvSpPr/>
            <p:nvPr/>
          </p:nvSpPr>
          <p:spPr>
            <a:xfrm>
              <a:off x="0" y="0"/>
              <a:ext cx="484639" cy="1793837"/>
            </a:xfrm>
            <a:custGeom>
              <a:avLst/>
              <a:gdLst/>
              <a:ahLst/>
              <a:cxnLst/>
              <a:rect l="l" t="t" r="r" b="b"/>
              <a:pathLst>
                <a:path w="484639" h="1793837">
                  <a:moveTo>
                    <a:pt x="0" y="0"/>
                  </a:moveTo>
                  <a:lnTo>
                    <a:pt x="484639" y="0"/>
                  </a:lnTo>
                  <a:lnTo>
                    <a:pt x="484639" y="1793837"/>
                  </a:lnTo>
                  <a:lnTo>
                    <a:pt x="0" y="1793837"/>
                  </a:lnTo>
                  <a:close/>
                </a:path>
              </a:pathLst>
            </a:custGeom>
            <a:solidFill>
              <a:srgbClr val="CCCCCC"/>
            </a:solidFill>
          </p:spPr>
          <p:txBody>
            <a:bodyPr/>
            <a:lstStyle/>
            <a:p>
              <a:endParaRPr lang="en-US"/>
            </a:p>
          </p:txBody>
        </p:sp>
        <p:sp>
          <p:nvSpPr>
            <p:cNvPr id="5" name="TextBox 5"/>
            <p:cNvSpPr txBox="1"/>
            <p:nvPr/>
          </p:nvSpPr>
          <p:spPr>
            <a:xfrm>
              <a:off x="0" y="-19050"/>
              <a:ext cx="484639" cy="1812887"/>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4980992" y="824105"/>
            <a:ext cx="8886060" cy="1676817"/>
          </a:xfrm>
          <a:prstGeom prst="rect">
            <a:avLst/>
          </a:prstGeom>
        </p:spPr>
        <p:txBody>
          <a:bodyPr lIns="0" tIns="0" rIns="0" bIns="0" rtlCol="0" anchor="t">
            <a:spAutoFit/>
          </a:bodyPr>
          <a:lstStyle/>
          <a:p>
            <a:pPr algn="ctr">
              <a:lnSpc>
                <a:spcPts val="13774"/>
              </a:lnSpc>
            </a:pPr>
            <a:r>
              <a:rPr lang="en-US" sz="9981" spc="978">
                <a:solidFill>
                  <a:srgbClr val="231F20"/>
                </a:solidFill>
                <a:latin typeface="Rubik Mono"/>
              </a:rPr>
              <a:t>CONTENT</a:t>
            </a:r>
          </a:p>
        </p:txBody>
      </p:sp>
      <p:sp>
        <p:nvSpPr>
          <p:cNvPr id="7" name="Freeform 7"/>
          <p:cNvSpPr/>
          <p:nvPr/>
        </p:nvSpPr>
        <p:spPr>
          <a:xfrm rot="2016048">
            <a:off x="12243487" y="-1005305"/>
            <a:ext cx="10749463" cy="2687366"/>
          </a:xfrm>
          <a:custGeom>
            <a:avLst/>
            <a:gdLst/>
            <a:ahLst/>
            <a:cxnLst/>
            <a:rect l="l" t="t" r="r" b="b"/>
            <a:pathLst>
              <a:path w="10749463" h="2687366">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4980992" y="3231729"/>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01</a:t>
            </a:r>
          </a:p>
        </p:txBody>
      </p:sp>
      <p:sp>
        <p:nvSpPr>
          <p:cNvPr id="9" name="TextBox 9"/>
          <p:cNvSpPr txBox="1"/>
          <p:nvPr/>
        </p:nvSpPr>
        <p:spPr>
          <a:xfrm>
            <a:off x="4980992" y="4022304"/>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02</a:t>
            </a:r>
          </a:p>
        </p:txBody>
      </p:sp>
      <p:sp>
        <p:nvSpPr>
          <p:cNvPr id="10" name="TextBox 10"/>
          <p:cNvSpPr txBox="1"/>
          <p:nvPr/>
        </p:nvSpPr>
        <p:spPr>
          <a:xfrm>
            <a:off x="4980992" y="4910005"/>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03</a:t>
            </a:r>
          </a:p>
        </p:txBody>
      </p:sp>
      <p:sp>
        <p:nvSpPr>
          <p:cNvPr id="11" name="TextBox 11"/>
          <p:cNvSpPr txBox="1"/>
          <p:nvPr/>
        </p:nvSpPr>
        <p:spPr>
          <a:xfrm>
            <a:off x="4980992" y="5700580"/>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04</a:t>
            </a:r>
          </a:p>
        </p:txBody>
      </p:sp>
      <p:sp>
        <p:nvSpPr>
          <p:cNvPr id="12" name="TextBox 12"/>
          <p:cNvSpPr txBox="1"/>
          <p:nvPr/>
        </p:nvSpPr>
        <p:spPr>
          <a:xfrm>
            <a:off x="4980992" y="6491155"/>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05</a:t>
            </a:r>
          </a:p>
        </p:txBody>
      </p:sp>
      <p:sp>
        <p:nvSpPr>
          <p:cNvPr id="13" name="TextBox 13"/>
          <p:cNvSpPr txBox="1"/>
          <p:nvPr/>
        </p:nvSpPr>
        <p:spPr>
          <a:xfrm>
            <a:off x="4596282" y="7291255"/>
            <a:ext cx="170663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06 - 11</a:t>
            </a:r>
          </a:p>
        </p:txBody>
      </p:sp>
      <p:sp>
        <p:nvSpPr>
          <p:cNvPr id="14" name="TextBox 14"/>
          <p:cNvSpPr txBox="1"/>
          <p:nvPr/>
        </p:nvSpPr>
        <p:spPr>
          <a:xfrm>
            <a:off x="4980992" y="8114496"/>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12</a:t>
            </a:r>
          </a:p>
        </p:txBody>
      </p:sp>
      <p:sp>
        <p:nvSpPr>
          <p:cNvPr id="15" name="TextBox 15"/>
          <p:cNvSpPr txBox="1"/>
          <p:nvPr/>
        </p:nvSpPr>
        <p:spPr>
          <a:xfrm>
            <a:off x="6607430" y="3333137"/>
            <a:ext cx="6625875" cy="418548"/>
          </a:xfrm>
          <a:prstGeom prst="rect">
            <a:avLst/>
          </a:prstGeom>
        </p:spPr>
        <p:txBody>
          <a:bodyPr lIns="0" tIns="0" rIns="0" bIns="0" rtlCol="0" anchor="t">
            <a:spAutoFit/>
          </a:bodyPr>
          <a:lstStyle/>
          <a:p>
            <a:pPr>
              <a:lnSpc>
                <a:spcPts val="3483"/>
              </a:lnSpc>
            </a:pPr>
            <a:r>
              <a:rPr lang="en-US" sz="2524" spc="247">
                <a:solidFill>
                  <a:srgbClr val="231F20"/>
                </a:solidFill>
                <a:latin typeface="DM Sans"/>
              </a:rPr>
              <a:t>INTRODUCTION</a:t>
            </a:r>
          </a:p>
        </p:txBody>
      </p:sp>
      <p:sp>
        <p:nvSpPr>
          <p:cNvPr id="16" name="TextBox 16"/>
          <p:cNvSpPr txBox="1"/>
          <p:nvPr/>
        </p:nvSpPr>
        <p:spPr>
          <a:xfrm>
            <a:off x="6607430" y="4127355"/>
            <a:ext cx="6076629" cy="418548"/>
          </a:xfrm>
          <a:prstGeom prst="rect">
            <a:avLst/>
          </a:prstGeom>
        </p:spPr>
        <p:txBody>
          <a:bodyPr lIns="0" tIns="0" rIns="0" bIns="0" rtlCol="0" anchor="t">
            <a:spAutoFit/>
          </a:bodyPr>
          <a:lstStyle/>
          <a:p>
            <a:pPr>
              <a:lnSpc>
                <a:spcPts val="3483"/>
              </a:lnSpc>
            </a:pPr>
            <a:r>
              <a:rPr lang="en-US" sz="2524" spc="247">
                <a:solidFill>
                  <a:srgbClr val="231F20"/>
                </a:solidFill>
                <a:latin typeface="DM Sans"/>
              </a:rPr>
              <a:t>CONTENT</a:t>
            </a:r>
          </a:p>
        </p:txBody>
      </p:sp>
      <p:sp>
        <p:nvSpPr>
          <p:cNvPr id="17" name="TextBox 17"/>
          <p:cNvSpPr txBox="1"/>
          <p:nvPr/>
        </p:nvSpPr>
        <p:spPr>
          <a:xfrm>
            <a:off x="6607430" y="5047445"/>
            <a:ext cx="686769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PROBLEM STATEMENT &amp; OBJECTIVE</a:t>
            </a:r>
          </a:p>
        </p:txBody>
      </p:sp>
      <p:sp>
        <p:nvSpPr>
          <p:cNvPr id="18" name="TextBox 18"/>
          <p:cNvSpPr txBox="1"/>
          <p:nvPr/>
        </p:nvSpPr>
        <p:spPr>
          <a:xfrm>
            <a:off x="6607430" y="5841663"/>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DATA MODELLING</a:t>
            </a:r>
          </a:p>
        </p:txBody>
      </p:sp>
      <p:sp>
        <p:nvSpPr>
          <p:cNvPr id="19" name="TextBox 19"/>
          <p:cNvSpPr txBox="1"/>
          <p:nvPr/>
        </p:nvSpPr>
        <p:spPr>
          <a:xfrm>
            <a:off x="6607430" y="6642507"/>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WORK FLOW</a:t>
            </a:r>
          </a:p>
        </p:txBody>
      </p:sp>
      <p:sp>
        <p:nvSpPr>
          <p:cNvPr id="20" name="TextBox 20"/>
          <p:cNvSpPr txBox="1"/>
          <p:nvPr/>
        </p:nvSpPr>
        <p:spPr>
          <a:xfrm>
            <a:off x="6607430" y="7434884"/>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DATA VISUALIZATION STORIES</a:t>
            </a:r>
          </a:p>
        </p:txBody>
      </p:sp>
      <p:sp>
        <p:nvSpPr>
          <p:cNvPr id="21" name="TextBox 21"/>
          <p:cNvSpPr txBox="1"/>
          <p:nvPr/>
        </p:nvSpPr>
        <p:spPr>
          <a:xfrm>
            <a:off x="6607430" y="8279265"/>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CHALLENGES </a:t>
            </a:r>
          </a:p>
        </p:txBody>
      </p:sp>
      <p:sp>
        <p:nvSpPr>
          <p:cNvPr id="22" name="TextBox 22"/>
          <p:cNvSpPr txBox="1"/>
          <p:nvPr/>
        </p:nvSpPr>
        <p:spPr>
          <a:xfrm>
            <a:off x="632998" y="271703"/>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02</a:t>
            </a:r>
          </a:p>
        </p:txBody>
      </p:sp>
      <p:sp>
        <p:nvSpPr>
          <p:cNvPr id="23" name="TextBox 23"/>
          <p:cNvSpPr txBox="1"/>
          <p:nvPr/>
        </p:nvSpPr>
        <p:spPr>
          <a:xfrm>
            <a:off x="4980992" y="8842772"/>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13</a:t>
            </a:r>
          </a:p>
        </p:txBody>
      </p:sp>
      <p:sp>
        <p:nvSpPr>
          <p:cNvPr id="24" name="TextBox 24"/>
          <p:cNvSpPr txBox="1"/>
          <p:nvPr/>
        </p:nvSpPr>
        <p:spPr>
          <a:xfrm>
            <a:off x="6607430" y="9029976"/>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93428"/>
            <a:ext cx="7740635" cy="8462044"/>
          </a:xfrm>
          <a:custGeom>
            <a:avLst/>
            <a:gdLst/>
            <a:ahLst/>
            <a:cxnLst/>
            <a:rect l="l" t="t" r="r" b="b"/>
            <a:pathLst>
              <a:path w="7740635" h="8462044">
                <a:moveTo>
                  <a:pt x="0" y="0"/>
                </a:moveTo>
                <a:lnTo>
                  <a:pt x="7740635" y="0"/>
                </a:lnTo>
                <a:lnTo>
                  <a:pt x="7740635" y="8462044"/>
                </a:lnTo>
                <a:lnTo>
                  <a:pt x="0" y="8462044"/>
                </a:lnTo>
                <a:lnTo>
                  <a:pt x="0" y="0"/>
                </a:lnTo>
                <a:close/>
              </a:path>
            </a:pathLst>
          </a:custGeom>
          <a:blipFill>
            <a:blip r:embed="rId2"/>
            <a:stretch>
              <a:fillRect l="-47552" r="-46937"/>
            </a:stretch>
          </a:blipFill>
        </p:spPr>
        <p:txBody>
          <a:bodyPr/>
          <a:lstStyle/>
          <a:p>
            <a:endParaRPr lang="en-US"/>
          </a:p>
        </p:txBody>
      </p:sp>
      <p:sp>
        <p:nvSpPr>
          <p:cNvPr id="3" name="AutoShape 3"/>
          <p:cNvSpPr/>
          <p:nvPr/>
        </p:nvSpPr>
        <p:spPr>
          <a:xfrm rot="-5400000">
            <a:off x="2583355" y="5133975"/>
            <a:ext cx="10287000" cy="0"/>
          </a:xfrm>
          <a:prstGeom prst="line">
            <a:avLst/>
          </a:prstGeom>
          <a:ln w="19050" cap="rnd">
            <a:solidFill>
              <a:srgbClr val="0E0C0B"/>
            </a:solidFill>
            <a:prstDash val="solid"/>
            <a:headEnd type="none" w="sm" len="sm"/>
            <a:tailEnd type="none" w="sm" len="sm"/>
          </a:ln>
        </p:spPr>
        <p:txBody>
          <a:bodyPr/>
          <a:lstStyle/>
          <a:p>
            <a:endParaRPr lang="en-US"/>
          </a:p>
        </p:txBody>
      </p:sp>
      <p:grpSp>
        <p:nvGrpSpPr>
          <p:cNvPr id="4" name="Group 4"/>
          <p:cNvGrpSpPr/>
          <p:nvPr/>
        </p:nvGrpSpPr>
        <p:grpSpPr>
          <a:xfrm>
            <a:off x="8191724" y="766411"/>
            <a:ext cx="9744541" cy="3820897"/>
            <a:chOff x="0" y="0"/>
            <a:chExt cx="12992721" cy="5094529"/>
          </a:xfrm>
        </p:grpSpPr>
        <p:sp>
          <p:nvSpPr>
            <p:cNvPr id="5" name="TextBox 5"/>
            <p:cNvSpPr txBox="1"/>
            <p:nvPr/>
          </p:nvSpPr>
          <p:spPr>
            <a:xfrm>
              <a:off x="0" y="864116"/>
              <a:ext cx="12992721" cy="4230413"/>
            </a:xfrm>
            <a:prstGeom prst="rect">
              <a:avLst/>
            </a:prstGeom>
          </p:spPr>
          <p:txBody>
            <a:bodyPr lIns="0" tIns="0" rIns="0" bIns="0" rtlCol="0" anchor="t">
              <a:spAutoFit/>
            </a:bodyPr>
            <a:lstStyle/>
            <a:p>
              <a:pPr>
                <a:lnSpc>
                  <a:spcPts val="3617"/>
                </a:lnSpc>
              </a:pPr>
              <a:r>
                <a:rPr lang="en-US" sz="2411">
                  <a:solidFill>
                    <a:srgbClr val="0E0C0B"/>
                  </a:solidFill>
                  <a:latin typeface="Roboto"/>
                </a:rPr>
                <a:t>Az National Trucking (ANT) wants to ensure that all of its drivers comply with the rules and regulations governing the trucking industry, with a specific focus on mitigating risk factors that can lead to accidents. The organization is concerned about various aspects of driver behavior and operational parameters, including mileage and speed, as well as other compliance guidelines outlined by FMCSA regulations, the Department of Transportation, and state-specific laws. </a:t>
              </a:r>
            </a:p>
          </p:txBody>
        </p:sp>
        <p:sp>
          <p:nvSpPr>
            <p:cNvPr id="6" name="TextBox 6"/>
            <p:cNvSpPr txBox="1"/>
            <p:nvPr/>
          </p:nvSpPr>
          <p:spPr>
            <a:xfrm>
              <a:off x="0" y="-66675"/>
              <a:ext cx="12992721" cy="635248"/>
            </a:xfrm>
            <a:prstGeom prst="rect">
              <a:avLst/>
            </a:prstGeom>
          </p:spPr>
          <p:txBody>
            <a:bodyPr lIns="0" tIns="0" rIns="0" bIns="0" rtlCol="0" anchor="t">
              <a:spAutoFit/>
            </a:bodyPr>
            <a:lstStyle/>
            <a:p>
              <a:pPr>
                <a:lnSpc>
                  <a:spcPts val="3940"/>
                </a:lnSpc>
              </a:pPr>
              <a:r>
                <a:rPr lang="en-US" sz="2814">
                  <a:solidFill>
                    <a:srgbClr val="0E0C0B"/>
                  </a:solidFill>
                  <a:latin typeface="Roboto Bold"/>
                </a:rPr>
                <a:t>PROBLEM STATEMENT</a:t>
              </a:r>
            </a:p>
          </p:txBody>
        </p:sp>
      </p:grpSp>
      <p:grpSp>
        <p:nvGrpSpPr>
          <p:cNvPr id="7" name="Group 7"/>
          <p:cNvGrpSpPr/>
          <p:nvPr/>
        </p:nvGrpSpPr>
        <p:grpSpPr>
          <a:xfrm>
            <a:off x="8191724" y="5419908"/>
            <a:ext cx="9544214" cy="5693898"/>
            <a:chOff x="0" y="0"/>
            <a:chExt cx="12725619" cy="7591864"/>
          </a:xfrm>
        </p:grpSpPr>
        <p:sp>
          <p:nvSpPr>
            <p:cNvPr id="8" name="TextBox 8"/>
            <p:cNvSpPr txBox="1"/>
            <p:nvPr/>
          </p:nvSpPr>
          <p:spPr>
            <a:xfrm>
              <a:off x="0" y="853688"/>
              <a:ext cx="12725619" cy="6738175"/>
            </a:xfrm>
            <a:prstGeom prst="rect">
              <a:avLst/>
            </a:prstGeom>
          </p:spPr>
          <p:txBody>
            <a:bodyPr lIns="0" tIns="0" rIns="0" bIns="0" rtlCol="0" anchor="t">
              <a:spAutoFit/>
            </a:bodyPr>
            <a:lstStyle/>
            <a:p>
              <a:pPr marL="520318" lvl="1" indent="-260159">
                <a:lnSpc>
                  <a:spcPts val="4458"/>
                </a:lnSpc>
                <a:buFont typeface="Arial"/>
                <a:buChar char="•"/>
              </a:pPr>
              <a:r>
                <a:rPr lang="en-US" sz="2409">
                  <a:solidFill>
                    <a:srgbClr val="0E0C0B"/>
                  </a:solidFill>
                  <a:latin typeface="Roboto"/>
                </a:rPr>
                <a:t>Determine dangerous commercial truck drivers nationwide </a:t>
              </a:r>
            </a:p>
            <a:p>
              <a:pPr marL="520318" lvl="1" indent="-260159">
                <a:lnSpc>
                  <a:spcPts val="4458"/>
                </a:lnSpc>
                <a:buFont typeface="Arial"/>
                <a:buChar char="•"/>
              </a:pPr>
              <a:r>
                <a:rPr lang="en-US" sz="2409">
                  <a:solidFill>
                    <a:srgbClr val="0E0C0B"/>
                  </a:solidFill>
                  <a:latin typeface="Roboto"/>
                </a:rPr>
                <a:t>Highlight the drivers who have a “mileage/risk factor” greater than or equal to 7.0</a:t>
              </a:r>
            </a:p>
            <a:p>
              <a:pPr marL="520318" lvl="1" indent="-260159">
                <a:lnSpc>
                  <a:spcPts val="4458"/>
                </a:lnSpc>
                <a:buFont typeface="Arial"/>
                <a:buChar char="•"/>
              </a:pPr>
              <a:r>
                <a:rPr lang="en-US" sz="2409">
                  <a:solidFill>
                    <a:srgbClr val="0E0C0B"/>
                  </a:solidFill>
                  <a:latin typeface="Roboto"/>
                </a:rPr>
                <a:t>Identify drivers with high-risk factors, thus we can implement appropriate measures to improve safety and reduce accidents caused by large trucks.</a:t>
              </a:r>
            </a:p>
            <a:p>
              <a:pPr>
                <a:lnSpc>
                  <a:spcPts val="3119"/>
                </a:lnSpc>
              </a:pPr>
              <a:endParaRPr lang="en-US" sz="2409">
                <a:solidFill>
                  <a:srgbClr val="0E0C0B"/>
                </a:solidFill>
                <a:latin typeface="Roboto"/>
              </a:endParaRPr>
            </a:p>
            <a:p>
              <a:pPr>
                <a:lnSpc>
                  <a:spcPts val="3396"/>
                </a:lnSpc>
              </a:pPr>
              <a:endParaRPr lang="en-US" sz="2409">
                <a:solidFill>
                  <a:srgbClr val="0E0C0B"/>
                </a:solidFill>
                <a:latin typeface="Roboto"/>
              </a:endParaRPr>
            </a:p>
            <a:p>
              <a:pPr>
                <a:lnSpc>
                  <a:spcPts val="3396"/>
                </a:lnSpc>
              </a:pPr>
              <a:endParaRPr lang="en-US" sz="2409">
                <a:solidFill>
                  <a:srgbClr val="0E0C0B"/>
                </a:solidFill>
                <a:latin typeface="Roboto"/>
              </a:endParaRPr>
            </a:p>
            <a:p>
              <a:pPr>
                <a:lnSpc>
                  <a:spcPts val="3396"/>
                </a:lnSpc>
              </a:pPr>
              <a:endParaRPr lang="en-US" sz="2409">
                <a:solidFill>
                  <a:srgbClr val="0E0C0B"/>
                </a:solidFill>
                <a:latin typeface="Roboto"/>
              </a:endParaRPr>
            </a:p>
          </p:txBody>
        </p:sp>
        <p:sp>
          <p:nvSpPr>
            <p:cNvPr id="9" name="TextBox 9"/>
            <p:cNvSpPr txBox="1"/>
            <p:nvPr/>
          </p:nvSpPr>
          <p:spPr>
            <a:xfrm>
              <a:off x="0" y="-66675"/>
              <a:ext cx="12725619" cy="631910"/>
            </a:xfrm>
            <a:prstGeom prst="rect">
              <a:avLst/>
            </a:prstGeom>
          </p:spPr>
          <p:txBody>
            <a:bodyPr lIns="0" tIns="0" rIns="0" bIns="0" rtlCol="0" anchor="t">
              <a:spAutoFit/>
            </a:bodyPr>
            <a:lstStyle/>
            <a:p>
              <a:pPr>
                <a:lnSpc>
                  <a:spcPts val="3934"/>
                </a:lnSpc>
              </a:pPr>
              <a:r>
                <a:rPr lang="en-US" sz="2810">
                  <a:solidFill>
                    <a:srgbClr val="0E0C0B"/>
                  </a:solidFill>
                  <a:latin typeface="Roboto Bold"/>
                </a:rPr>
                <a:t>BUSINESS OBJECTIVE</a:t>
              </a:r>
            </a:p>
          </p:txBody>
        </p:sp>
      </p:grpSp>
      <p:sp>
        <p:nvSpPr>
          <p:cNvPr id="10" name="TextBox 10"/>
          <p:cNvSpPr txBox="1"/>
          <p:nvPr/>
        </p:nvSpPr>
        <p:spPr>
          <a:xfrm>
            <a:off x="698948" y="504825"/>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03</a:t>
            </a:r>
          </a:p>
        </p:txBody>
      </p:sp>
      <p:sp>
        <p:nvSpPr>
          <p:cNvPr id="11" name="AutoShape 11"/>
          <p:cNvSpPr/>
          <p:nvPr/>
        </p:nvSpPr>
        <p:spPr>
          <a:xfrm flipH="1" flipV="1">
            <a:off x="8191724" y="5143500"/>
            <a:ext cx="10096276" cy="0"/>
          </a:xfrm>
          <a:prstGeom prst="line">
            <a:avLst/>
          </a:prstGeom>
          <a:ln w="19050" cap="rnd">
            <a:solidFill>
              <a:srgbClr val="0E0C0B"/>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766615" y="574313"/>
            <a:ext cx="18288000" cy="0"/>
          </a:xfrm>
          <a:prstGeom prst="line">
            <a:avLst/>
          </a:prstGeom>
          <a:ln w="19050" cap="flat">
            <a:solidFill>
              <a:srgbClr val="0E0C0B"/>
            </a:solidFill>
            <a:prstDash val="solid"/>
            <a:headEnd type="none" w="sm" len="sm"/>
            <a:tailEnd type="none" w="sm" len="sm"/>
          </a:ln>
        </p:spPr>
        <p:txBody>
          <a:bodyPr/>
          <a:lstStyle/>
          <a:p>
            <a:endParaRPr lang="en-US"/>
          </a:p>
        </p:txBody>
      </p:sp>
      <p:sp>
        <p:nvSpPr>
          <p:cNvPr id="3" name="AutoShape 3"/>
          <p:cNvSpPr/>
          <p:nvPr/>
        </p:nvSpPr>
        <p:spPr>
          <a:xfrm>
            <a:off x="9472" y="1483021"/>
            <a:ext cx="8445921" cy="2986989"/>
          </a:xfrm>
          <a:prstGeom prst="rect">
            <a:avLst/>
          </a:prstGeom>
          <a:solidFill>
            <a:srgbClr val="F0FD71"/>
          </a:solidFill>
        </p:spPr>
        <p:txBody>
          <a:bodyPr/>
          <a:lstStyle/>
          <a:p>
            <a:endParaRPr lang="en-US"/>
          </a:p>
        </p:txBody>
      </p:sp>
      <p:sp>
        <p:nvSpPr>
          <p:cNvPr id="4" name="AutoShape 4"/>
          <p:cNvSpPr/>
          <p:nvPr/>
        </p:nvSpPr>
        <p:spPr>
          <a:xfrm flipV="1">
            <a:off x="17785637" y="0"/>
            <a:ext cx="24610" cy="9842164"/>
          </a:xfrm>
          <a:prstGeom prst="line">
            <a:avLst/>
          </a:prstGeom>
          <a:ln w="19050" cap="flat">
            <a:solidFill>
              <a:srgbClr val="0E0C0B"/>
            </a:solidFill>
            <a:prstDash val="solid"/>
            <a:headEnd type="none" w="sm" len="sm"/>
            <a:tailEnd type="none" w="sm" len="sm"/>
          </a:ln>
        </p:spPr>
        <p:txBody>
          <a:bodyPr/>
          <a:lstStyle/>
          <a:p>
            <a:endParaRPr lang="en-US"/>
          </a:p>
        </p:txBody>
      </p:sp>
      <p:sp>
        <p:nvSpPr>
          <p:cNvPr id="5" name="Freeform 5"/>
          <p:cNvSpPr/>
          <p:nvPr/>
        </p:nvSpPr>
        <p:spPr>
          <a:xfrm>
            <a:off x="8774804" y="3428577"/>
            <a:ext cx="8484496" cy="6155011"/>
          </a:xfrm>
          <a:custGeom>
            <a:avLst/>
            <a:gdLst/>
            <a:ahLst/>
            <a:cxnLst/>
            <a:rect l="l" t="t" r="r" b="b"/>
            <a:pathLst>
              <a:path w="8484496" h="6155011">
                <a:moveTo>
                  <a:pt x="0" y="0"/>
                </a:moveTo>
                <a:lnTo>
                  <a:pt x="8484496" y="0"/>
                </a:lnTo>
                <a:lnTo>
                  <a:pt x="8484496" y="6155011"/>
                </a:lnTo>
                <a:lnTo>
                  <a:pt x="0" y="6155011"/>
                </a:lnTo>
                <a:lnTo>
                  <a:pt x="0" y="0"/>
                </a:lnTo>
                <a:close/>
              </a:path>
            </a:pathLst>
          </a:custGeom>
          <a:blipFill>
            <a:blip r:embed="rId2"/>
            <a:stretch>
              <a:fillRect t="-3390" r="-49168"/>
            </a:stretch>
          </a:blipFill>
          <a:ln w="38100" cap="sq">
            <a:solidFill>
              <a:srgbClr val="000000"/>
            </a:solidFill>
            <a:prstDash val="solid"/>
            <a:miter/>
          </a:ln>
        </p:spPr>
        <p:txBody>
          <a:bodyPr/>
          <a:lstStyle/>
          <a:p>
            <a:endParaRPr lang="en-US"/>
          </a:p>
        </p:txBody>
      </p:sp>
      <p:sp>
        <p:nvSpPr>
          <p:cNvPr id="6" name="TextBox 6"/>
          <p:cNvSpPr txBox="1"/>
          <p:nvPr/>
        </p:nvSpPr>
        <p:spPr>
          <a:xfrm>
            <a:off x="218422" y="2212381"/>
            <a:ext cx="7391400" cy="1965325"/>
          </a:xfrm>
          <a:prstGeom prst="rect">
            <a:avLst/>
          </a:prstGeom>
        </p:spPr>
        <p:txBody>
          <a:bodyPr lIns="0" tIns="0" rIns="0" bIns="0" rtlCol="0" anchor="t">
            <a:spAutoFit/>
          </a:bodyPr>
          <a:lstStyle/>
          <a:p>
            <a:pPr algn="r">
              <a:lnSpc>
                <a:spcPts val="7700"/>
              </a:lnSpc>
            </a:pPr>
            <a:r>
              <a:rPr lang="en-US" sz="7000">
                <a:solidFill>
                  <a:srgbClr val="0E0C0B"/>
                </a:solidFill>
                <a:latin typeface="Rubik Mono Bold"/>
              </a:rPr>
              <a:t>DATA MODELLING</a:t>
            </a:r>
          </a:p>
        </p:txBody>
      </p:sp>
      <p:sp>
        <p:nvSpPr>
          <p:cNvPr id="7" name="TextBox 7"/>
          <p:cNvSpPr txBox="1"/>
          <p:nvPr/>
        </p:nvSpPr>
        <p:spPr>
          <a:xfrm>
            <a:off x="1028700" y="517163"/>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04</a:t>
            </a:r>
          </a:p>
        </p:txBody>
      </p:sp>
      <p:sp>
        <p:nvSpPr>
          <p:cNvPr id="8" name="TextBox 8"/>
          <p:cNvSpPr txBox="1"/>
          <p:nvPr/>
        </p:nvSpPr>
        <p:spPr>
          <a:xfrm>
            <a:off x="1028700" y="5795460"/>
            <a:ext cx="6780893" cy="995680"/>
          </a:xfrm>
          <a:prstGeom prst="rect">
            <a:avLst/>
          </a:prstGeom>
        </p:spPr>
        <p:txBody>
          <a:bodyPr lIns="0" tIns="0" rIns="0" bIns="0" rtlCol="0" anchor="t">
            <a:spAutoFit/>
          </a:bodyPr>
          <a:lstStyle/>
          <a:p>
            <a:pPr>
              <a:lnSpc>
                <a:spcPts val="3919"/>
              </a:lnSpc>
              <a:spcBef>
                <a:spcPct val="0"/>
              </a:spcBef>
            </a:pPr>
            <a:r>
              <a:rPr lang="en-US" sz="2799">
                <a:solidFill>
                  <a:srgbClr val="0E0C0B"/>
                </a:solidFill>
                <a:latin typeface="Roboto"/>
              </a:rPr>
              <a:t>Using geolocation, trucks, and trucks_mg datasets for the analysis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1374" y="385581"/>
            <a:ext cx="4042229" cy="638539"/>
            <a:chOff x="0" y="0"/>
            <a:chExt cx="5389639" cy="851385"/>
          </a:xfrm>
        </p:grpSpPr>
        <p:grpSp>
          <p:nvGrpSpPr>
            <p:cNvPr id="3" name="Group 3"/>
            <p:cNvGrpSpPr>
              <a:grpSpLocks noChangeAspect="1"/>
            </p:cNvGrpSpPr>
            <p:nvPr/>
          </p:nvGrpSpPr>
          <p:grpSpPr>
            <a:xfrm>
              <a:off x="0" y="0"/>
              <a:ext cx="5389639" cy="851385"/>
              <a:chOff x="0" y="0"/>
              <a:chExt cx="6604000" cy="1043214"/>
            </a:xfrm>
          </p:grpSpPr>
          <p:sp>
            <p:nvSpPr>
              <p:cNvPr id="4" name="Freeform 4"/>
              <p:cNvSpPr/>
              <p:nvPr/>
            </p:nvSpPr>
            <p:spPr>
              <a:xfrm>
                <a:off x="0" y="0"/>
                <a:ext cx="3937000" cy="1042405"/>
              </a:xfrm>
              <a:custGeom>
                <a:avLst/>
                <a:gdLst/>
                <a:ahLst/>
                <a:cxnLst/>
                <a:rect l="l" t="t" r="r" b="b"/>
                <a:pathLst>
                  <a:path w="3937000" h="1042405">
                    <a:moveTo>
                      <a:pt x="272143" y="952500"/>
                    </a:moveTo>
                    <a:cubicBezTo>
                      <a:pt x="304649" y="952645"/>
                      <a:pt x="334748" y="935387"/>
                      <a:pt x="351043" y="907260"/>
                    </a:cubicBezTo>
                    <a:cubicBezTo>
                      <a:pt x="367337" y="879134"/>
                      <a:pt x="367337" y="844438"/>
                      <a:pt x="351043" y="816311"/>
                    </a:cubicBezTo>
                    <a:cubicBezTo>
                      <a:pt x="334748" y="788184"/>
                      <a:pt x="304649" y="770926"/>
                      <a:pt x="272143" y="771071"/>
                    </a:cubicBezTo>
                    <a:cubicBezTo>
                      <a:pt x="222201" y="771295"/>
                      <a:pt x="181833" y="811843"/>
                      <a:pt x="181833" y="861786"/>
                    </a:cubicBezTo>
                    <a:cubicBezTo>
                      <a:pt x="181833" y="911728"/>
                      <a:pt x="222201" y="952277"/>
                      <a:pt x="272143" y="952500"/>
                    </a:cubicBezTo>
                    <a:close/>
                    <a:moveTo>
                      <a:pt x="1043214" y="861786"/>
                    </a:moveTo>
                    <a:cubicBezTo>
                      <a:pt x="1043360" y="894291"/>
                      <a:pt x="1026102" y="924390"/>
                      <a:pt x="997975" y="940685"/>
                    </a:cubicBezTo>
                    <a:cubicBezTo>
                      <a:pt x="969848" y="956980"/>
                      <a:pt x="935152" y="956980"/>
                      <a:pt x="907025" y="940685"/>
                    </a:cubicBezTo>
                    <a:cubicBezTo>
                      <a:pt x="878898" y="924390"/>
                      <a:pt x="861640" y="894291"/>
                      <a:pt x="861786" y="861786"/>
                    </a:cubicBezTo>
                    <a:cubicBezTo>
                      <a:pt x="862009" y="811844"/>
                      <a:pt x="902558" y="771476"/>
                      <a:pt x="952500" y="771476"/>
                    </a:cubicBezTo>
                    <a:cubicBezTo>
                      <a:pt x="1002442" y="771476"/>
                      <a:pt x="1042991" y="811844"/>
                      <a:pt x="1043214" y="861786"/>
                    </a:cubicBezTo>
                    <a:close/>
                    <a:moveTo>
                      <a:pt x="0" y="45357"/>
                    </a:moveTo>
                    <a:lnTo>
                      <a:pt x="0" y="45357"/>
                    </a:lnTo>
                    <a:cubicBezTo>
                      <a:pt x="0" y="20307"/>
                      <a:pt x="20307" y="0"/>
                      <a:pt x="45357" y="0"/>
                    </a:cubicBezTo>
                    <a:lnTo>
                      <a:pt x="861786" y="0"/>
                    </a:lnTo>
                    <a:lnTo>
                      <a:pt x="861786" y="0"/>
                    </a:lnTo>
                    <a:cubicBezTo>
                      <a:pt x="873815" y="0"/>
                      <a:pt x="885352" y="4779"/>
                      <a:pt x="893858" y="13285"/>
                    </a:cubicBezTo>
                    <a:cubicBezTo>
                      <a:pt x="902364" y="21791"/>
                      <a:pt x="907143" y="33328"/>
                      <a:pt x="907143" y="45357"/>
                    </a:cubicBezTo>
                    <a:lnTo>
                      <a:pt x="907143" y="181429"/>
                    </a:lnTo>
                    <a:lnTo>
                      <a:pt x="1088571" y="181429"/>
                    </a:lnTo>
                    <a:cubicBezTo>
                      <a:pt x="1188772" y="181429"/>
                      <a:pt x="1270000" y="262657"/>
                      <a:pt x="1270000" y="362857"/>
                    </a:cubicBezTo>
                    <a:lnTo>
                      <a:pt x="1270000" y="816429"/>
                    </a:lnTo>
                    <a:cubicBezTo>
                      <a:pt x="1270000" y="841479"/>
                      <a:pt x="1249693" y="861786"/>
                      <a:pt x="1224643" y="861786"/>
                    </a:cubicBezTo>
                    <a:lnTo>
                      <a:pt x="1133929" y="861786"/>
                    </a:lnTo>
                    <a:cubicBezTo>
                      <a:pt x="1133482" y="961669"/>
                      <a:pt x="1052385" y="1042405"/>
                      <a:pt x="952500" y="1042405"/>
                    </a:cubicBezTo>
                    <a:cubicBezTo>
                      <a:pt x="852615" y="1042405"/>
                      <a:pt x="771518" y="961669"/>
                      <a:pt x="771071" y="861786"/>
                    </a:cubicBezTo>
                    <a:lnTo>
                      <a:pt x="453571" y="861786"/>
                    </a:lnTo>
                    <a:cubicBezTo>
                      <a:pt x="453125" y="961669"/>
                      <a:pt x="372027" y="1042405"/>
                      <a:pt x="272143" y="1042405"/>
                    </a:cubicBezTo>
                    <a:cubicBezTo>
                      <a:pt x="172258" y="1042405"/>
                      <a:pt x="91161" y="961669"/>
                      <a:pt x="90714" y="861786"/>
                    </a:cubicBezTo>
                    <a:lnTo>
                      <a:pt x="45357" y="861786"/>
                    </a:lnTo>
                    <a:cubicBezTo>
                      <a:pt x="20307" y="861786"/>
                      <a:pt x="0" y="841479"/>
                      <a:pt x="0" y="816429"/>
                    </a:cubicBezTo>
                    <a:lnTo>
                      <a:pt x="0" y="45357"/>
                    </a:lnTo>
                    <a:close/>
                    <a:moveTo>
                      <a:pt x="1179286" y="453571"/>
                    </a:moveTo>
                    <a:lnTo>
                      <a:pt x="1179286" y="362857"/>
                    </a:lnTo>
                    <a:cubicBezTo>
                      <a:pt x="1179286" y="312757"/>
                      <a:pt x="1138672" y="272143"/>
                      <a:pt x="1088571" y="272143"/>
                    </a:cubicBezTo>
                    <a:lnTo>
                      <a:pt x="907143" y="272143"/>
                    </a:lnTo>
                    <a:lnTo>
                      <a:pt x="907143" y="453571"/>
                    </a:lnTo>
                    <a:lnTo>
                      <a:pt x="1179286" y="453571"/>
                    </a:lnTo>
                    <a:close/>
                    <a:moveTo>
                      <a:pt x="408214" y="861786"/>
                    </a:moveTo>
                    <a:cubicBezTo>
                      <a:pt x="408432" y="813027"/>
                      <a:pt x="382545" y="767879"/>
                      <a:pt x="340355" y="743436"/>
                    </a:cubicBezTo>
                    <a:cubicBezTo>
                      <a:pt x="298165" y="718994"/>
                      <a:pt x="246121" y="718994"/>
                      <a:pt x="203931" y="743436"/>
                    </a:cubicBezTo>
                    <a:cubicBezTo>
                      <a:pt x="161741" y="767879"/>
                      <a:pt x="135853" y="813027"/>
                      <a:pt x="136071" y="861786"/>
                    </a:cubicBezTo>
                    <a:cubicBezTo>
                      <a:pt x="136406" y="936698"/>
                      <a:pt x="197229" y="997250"/>
                      <a:pt x="272143" y="997250"/>
                    </a:cubicBezTo>
                    <a:cubicBezTo>
                      <a:pt x="347056" y="997250"/>
                      <a:pt x="407879" y="936698"/>
                      <a:pt x="408214" y="861786"/>
                    </a:cubicBezTo>
                    <a:close/>
                    <a:moveTo>
                      <a:pt x="952500" y="997857"/>
                    </a:moveTo>
                    <a:cubicBezTo>
                      <a:pt x="1001259" y="998075"/>
                      <a:pt x="1046407" y="972188"/>
                      <a:pt x="1070849" y="929998"/>
                    </a:cubicBezTo>
                    <a:cubicBezTo>
                      <a:pt x="1095292" y="887807"/>
                      <a:pt x="1095292" y="835764"/>
                      <a:pt x="1070849" y="793574"/>
                    </a:cubicBezTo>
                    <a:cubicBezTo>
                      <a:pt x="1046407" y="751383"/>
                      <a:pt x="1001259" y="725496"/>
                      <a:pt x="952500" y="725714"/>
                    </a:cubicBezTo>
                    <a:cubicBezTo>
                      <a:pt x="877587" y="726049"/>
                      <a:pt x="817036" y="786872"/>
                      <a:pt x="817036" y="861786"/>
                    </a:cubicBezTo>
                    <a:cubicBezTo>
                      <a:pt x="817036" y="936699"/>
                      <a:pt x="877587" y="997522"/>
                      <a:pt x="952500" y="997857"/>
                    </a:cubicBezTo>
                    <a:close/>
                    <a:moveTo>
                      <a:pt x="1605643" y="952500"/>
                    </a:moveTo>
                    <a:cubicBezTo>
                      <a:pt x="1638149" y="952645"/>
                      <a:pt x="1668248" y="935387"/>
                      <a:pt x="1684543" y="907260"/>
                    </a:cubicBezTo>
                    <a:cubicBezTo>
                      <a:pt x="1700837" y="879134"/>
                      <a:pt x="1700837" y="844438"/>
                      <a:pt x="1684543" y="816311"/>
                    </a:cubicBezTo>
                    <a:cubicBezTo>
                      <a:pt x="1668248" y="788184"/>
                      <a:pt x="1638149" y="770926"/>
                      <a:pt x="1605643" y="771071"/>
                    </a:cubicBezTo>
                    <a:cubicBezTo>
                      <a:pt x="1555701" y="771295"/>
                      <a:pt x="1515333" y="811843"/>
                      <a:pt x="1515333" y="861786"/>
                    </a:cubicBezTo>
                    <a:cubicBezTo>
                      <a:pt x="1515333" y="911728"/>
                      <a:pt x="1555701" y="952277"/>
                      <a:pt x="1605643" y="952500"/>
                    </a:cubicBezTo>
                    <a:close/>
                    <a:moveTo>
                      <a:pt x="2376714" y="861786"/>
                    </a:moveTo>
                    <a:cubicBezTo>
                      <a:pt x="2376860" y="894291"/>
                      <a:pt x="2359602" y="924390"/>
                      <a:pt x="2331475" y="940685"/>
                    </a:cubicBezTo>
                    <a:cubicBezTo>
                      <a:pt x="2303348" y="956980"/>
                      <a:pt x="2268652" y="956980"/>
                      <a:pt x="2240525" y="940685"/>
                    </a:cubicBezTo>
                    <a:cubicBezTo>
                      <a:pt x="2212398" y="924390"/>
                      <a:pt x="2195140" y="894291"/>
                      <a:pt x="2195286" y="861786"/>
                    </a:cubicBezTo>
                    <a:cubicBezTo>
                      <a:pt x="2195509" y="811844"/>
                      <a:pt x="2236058" y="771476"/>
                      <a:pt x="2286000" y="771476"/>
                    </a:cubicBezTo>
                    <a:cubicBezTo>
                      <a:pt x="2335942" y="771476"/>
                      <a:pt x="2376491" y="811844"/>
                      <a:pt x="2376714" y="861786"/>
                    </a:cubicBezTo>
                    <a:close/>
                    <a:moveTo>
                      <a:pt x="1333500" y="45357"/>
                    </a:moveTo>
                    <a:cubicBezTo>
                      <a:pt x="1333500" y="20307"/>
                      <a:pt x="1353807" y="0"/>
                      <a:pt x="1378857" y="0"/>
                    </a:cubicBezTo>
                    <a:lnTo>
                      <a:pt x="2195286" y="0"/>
                    </a:lnTo>
                    <a:cubicBezTo>
                      <a:pt x="2220336" y="0"/>
                      <a:pt x="2240643" y="20307"/>
                      <a:pt x="2240643" y="45357"/>
                    </a:cubicBezTo>
                    <a:lnTo>
                      <a:pt x="2240643" y="181429"/>
                    </a:lnTo>
                    <a:lnTo>
                      <a:pt x="2422071" y="181429"/>
                    </a:lnTo>
                    <a:cubicBezTo>
                      <a:pt x="2470189" y="181429"/>
                      <a:pt x="2516336" y="200543"/>
                      <a:pt x="2550361" y="234568"/>
                    </a:cubicBezTo>
                    <a:cubicBezTo>
                      <a:pt x="2584385" y="268592"/>
                      <a:pt x="2603500" y="314739"/>
                      <a:pt x="2603500" y="362857"/>
                    </a:cubicBezTo>
                    <a:lnTo>
                      <a:pt x="2603500" y="816429"/>
                    </a:lnTo>
                    <a:cubicBezTo>
                      <a:pt x="2603500" y="841479"/>
                      <a:pt x="2583193" y="861786"/>
                      <a:pt x="2558143" y="861786"/>
                    </a:cubicBezTo>
                    <a:lnTo>
                      <a:pt x="2467429" y="861786"/>
                    </a:lnTo>
                    <a:cubicBezTo>
                      <a:pt x="2466982" y="961669"/>
                      <a:pt x="2385885" y="1042405"/>
                      <a:pt x="2286000" y="1042405"/>
                    </a:cubicBezTo>
                    <a:cubicBezTo>
                      <a:pt x="2186115" y="1042405"/>
                      <a:pt x="2105018" y="961669"/>
                      <a:pt x="2104571" y="861786"/>
                    </a:cubicBezTo>
                    <a:lnTo>
                      <a:pt x="1787071" y="861786"/>
                    </a:lnTo>
                    <a:cubicBezTo>
                      <a:pt x="1786625" y="961669"/>
                      <a:pt x="1705527" y="1042405"/>
                      <a:pt x="1605643" y="1042405"/>
                    </a:cubicBezTo>
                    <a:cubicBezTo>
                      <a:pt x="1505758" y="1042405"/>
                      <a:pt x="1424661" y="961669"/>
                      <a:pt x="1424214" y="861786"/>
                    </a:cubicBezTo>
                    <a:lnTo>
                      <a:pt x="1378857" y="861786"/>
                    </a:lnTo>
                    <a:cubicBezTo>
                      <a:pt x="1353807" y="861786"/>
                      <a:pt x="1333500" y="841479"/>
                      <a:pt x="1333500" y="816429"/>
                    </a:cubicBezTo>
                    <a:lnTo>
                      <a:pt x="1333500" y="45357"/>
                    </a:lnTo>
                    <a:close/>
                    <a:moveTo>
                      <a:pt x="2512786" y="453571"/>
                    </a:moveTo>
                    <a:lnTo>
                      <a:pt x="2512786" y="362857"/>
                    </a:lnTo>
                    <a:cubicBezTo>
                      <a:pt x="2512786" y="338798"/>
                      <a:pt x="2503228" y="315725"/>
                      <a:pt x="2486216" y="298712"/>
                    </a:cubicBezTo>
                    <a:cubicBezTo>
                      <a:pt x="2469204" y="281700"/>
                      <a:pt x="2446130" y="272143"/>
                      <a:pt x="2422071" y="272143"/>
                    </a:cubicBezTo>
                    <a:lnTo>
                      <a:pt x="2240643" y="272143"/>
                    </a:lnTo>
                    <a:lnTo>
                      <a:pt x="2240643" y="453571"/>
                    </a:lnTo>
                    <a:lnTo>
                      <a:pt x="2512786" y="453571"/>
                    </a:lnTo>
                    <a:close/>
                    <a:moveTo>
                      <a:pt x="1741714" y="861786"/>
                    </a:moveTo>
                    <a:cubicBezTo>
                      <a:pt x="1741932" y="813027"/>
                      <a:pt x="1716045" y="767879"/>
                      <a:pt x="1673855" y="743436"/>
                    </a:cubicBezTo>
                    <a:cubicBezTo>
                      <a:pt x="1631665" y="718994"/>
                      <a:pt x="1579621" y="718994"/>
                      <a:pt x="1537431" y="743436"/>
                    </a:cubicBezTo>
                    <a:cubicBezTo>
                      <a:pt x="1495241" y="767879"/>
                      <a:pt x="1469353" y="813027"/>
                      <a:pt x="1469571" y="861786"/>
                    </a:cubicBezTo>
                    <a:cubicBezTo>
                      <a:pt x="1469906" y="936698"/>
                      <a:pt x="1530729" y="997250"/>
                      <a:pt x="1605643" y="997250"/>
                    </a:cubicBezTo>
                    <a:cubicBezTo>
                      <a:pt x="1680556" y="997250"/>
                      <a:pt x="1741379" y="936698"/>
                      <a:pt x="1741714" y="861786"/>
                    </a:cubicBezTo>
                    <a:close/>
                    <a:moveTo>
                      <a:pt x="2286000" y="997857"/>
                    </a:moveTo>
                    <a:cubicBezTo>
                      <a:pt x="2334759" y="998075"/>
                      <a:pt x="2379907" y="972188"/>
                      <a:pt x="2404349" y="929998"/>
                    </a:cubicBezTo>
                    <a:cubicBezTo>
                      <a:pt x="2428792" y="887807"/>
                      <a:pt x="2428792" y="835764"/>
                      <a:pt x="2404349" y="793574"/>
                    </a:cubicBezTo>
                    <a:cubicBezTo>
                      <a:pt x="2379907" y="751383"/>
                      <a:pt x="2334759" y="725496"/>
                      <a:pt x="2286000" y="725714"/>
                    </a:cubicBezTo>
                    <a:cubicBezTo>
                      <a:pt x="2211087" y="726049"/>
                      <a:pt x="2150536" y="786872"/>
                      <a:pt x="2150536" y="861786"/>
                    </a:cubicBezTo>
                    <a:cubicBezTo>
                      <a:pt x="2150536" y="936699"/>
                      <a:pt x="2211087" y="997522"/>
                      <a:pt x="2286000" y="997857"/>
                    </a:cubicBezTo>
                    <a:close/>
                    <a:moveTo>
                      <a:pt x="2939143" y="952500"/>
                    </a:moveTo>
                    <a:cubicBezTo>
                      <a:pt x="2971649" y="952645"/>
                      <a:pt x="3001748" y="935387"/>
                      <a:pt x="3018043" y="907260"/>
                    </a:cubicBezTo>
                    <a:cubicBezTo>
                      <a:pt x="3034337" y="879134"/>
                      <a:pt x="3034337" y="844438"/>
                      <a:pt x="3018043" y="816311"/>
                    </a:cubicBezTo>
                    <a:cubicBezTo>
                      <a:pt x="3001748" y="788184"/>
                      <a:pt x="2971649" y="770926"/>
                      <a:pt x="2939143" y="771071"/>
                    </a:cubicBezTo>
                    <a:cubicBezTo>
                      <a:pt x="2889201" y="771295"/>
                      <a:pt x="2848833" y="811843"/>
                      <a:pt x="2848833" y="861786"/>
                    </a:cubicBezTo>
                    <a:cubicBezTo>
                      <a:pt x="2848833" y="911728"/>
                      <a:pt x="2889201" y="952277"/>
                      <a:pt x="2939143" y="952500"/>
                    </a:cubicBezTo>
                    <a:close/>
                    <a:moveTo>
                      <a:pt x="3710214" y="861786"/>
                    </a:moveTo>
                    <a:cubicBezTo>
                      <a:pt x="3710360" y="894291"/>
                      <a:pt x="3693101" y="924390"/>
                      <a:pt x="3664975" y="940685"/>
                    </a:cubicBezTo>
                    <a:cubicBezTo>
                      <a:pt x="3636848" y="956980"/>
                      <a:pt x="3602152" y="956980"/>
                      <a:pt x="3574025" y="940685"/>
                    </a:cubicBezTo>
                    <a:cubicBezTo>
                      <a:pt x="3545899" y="924390"/>
                      <a:pt x="3528640" y="894291"/>
                      <a:pt x="3528786" y="861786"/>
                    </a:cubicBezTo>
                    <a:cubicBezTo>
                      <a:pt x="3529009" y="811844"/>
                      <a:pt x="3569558" y="771476"/>
                      <a:pt x="3619500" y="771476"/>
                    </a:cubicBezTo>
                    <a:cubicBezTo>
                      <a:pt x="3669442" y="771476"/>
                      <a:pt x="3709991" y="811844"/>
                      <a:pt x="3710214" y="861786"/>
                    </a:cubicBezTo>
                    <a:close/>
                    <a:moveTo>
                      <a:pt x="2667000" y="45357"/>
                    </a:moveTo>
                    <a:cubicBezTo>
                      <a:pt x="2667000" y="20307"/>
                      <a:pt x="2687307" y="0"/>
                      <a:pt x="2712357" y="0"/>
                    </a:cubicBezTo>
                    <a:lnTo>
                      <a:pt x="3528786" y="0"/>
                    </a:lnTo>
                    <a:cubicBezTo>
                      <a:pt x="3553836" y="0"/>
                      <a:pt x="3574143" y="20307"/>
                      <a:pt x="3574143" y="45357"/>
                    </a:cubicBezTo>
                    <a:lnTo>
                      <a:pt x="3574143" y="181429"/>
                    </a:lnTo>
                    <a:lnTo>
                      <a:pt x="3755572" y="181429"/>
                    </a:lnTo>
                    <a:cubicBezTo>
                      <a:pt x="3855772" y="181429"/>
                      <a:pt x="3937000" y="262657"/>
                      <a:pt x="3937000" y="362857"/>
                    </a:cubicBezTo>
                    <a:lnTo>
                      <a:pt x="3937000" y="816429"/>
                    </a:lnTo>
                    <a:cubicBezTo>
                      <a:pt x="3937000" y="828458"/>
                      <a:pt x="3932221" y="839995"/>
                      <a:pt x="3923715" y="848501"/>
                    </a:cubicBezTo>
                    <a:cubicBezTo>
                      <a:pt x="3915209" y="857007"/>
                      <a:pt x="3903672" y="861786"/>
                      <a:pt x="3891643" y="861786"/>
                    </a:cubicBezTo>
                    <a:lnTo>
                      <a:pt x="3800928" y="861786"/>
                    </a:lnTo>
                    <a:cubicBezTo>
                      <a:pt x="3800482" y="961669"/>
                      <a:pt x="3719385" y="1042405"/>
                      <a:pt x="3619500" y="1042405"/>
                    </a:cubicBezTo>
                    <a:cubicBezTo>
                      <a:pt x="3519615" y="1042405"/>
                      <a:pt x="3438518" y="961669"/>
                      <a:pt x="3438072" y="861786"/>
                    </a:cubicBezTo>
                    <a:lnTo>
                      <a:pt x="3120571" y="861786"/>
                    </a:lnTo>
                    <a:cubicBezTo>
                      <a:pt x="3120125" y="961669"/>
                      <a:pt x="3039027" y="1042405"/>
                      <a:pt x="2939143" y="1042405"/>
                    </a:cubicBezTo>
                    <a:cubicBezTo>
                      <a:pt x="2839258" y="1042405"/>
                      <a:pt x="2758161" y="961669"/>
                      <a:pt x="2757714" y="861786"/>
                    </a:cubicBezTo>
                    <a:lnTo>
                      <a:pt x="2712357" y="861786"/>
                    </a:lnTo>
                    <a:cubicBezTo>
                      <a:pt x="2687307" y="861786"/>
                      <a:pt x="2667000" y="841479"/>
                      <a:pt x="2667000" y="816429"/>
                    </a:cubicBezTo>
                    <a:lnTo>
                      <a:pt x="2667000" y="45357"/>
                    </a:lnTo>
                    <a:close/>
                    <a:moveTo>
                      <a:pt x="3846286" y="453571"/>
                    </a:moveTo>
                    <a:lnTo>
                      <a:pt x="3846286" y="362857"/>
                    </a:lnTo>
                    <a:cubicBezTo>
                      <a:pt x="3846286" y="312757"/>
                      <a:pt x="3805672" y="272143"/>
                      <a:pt x="3755572" y="272143"/>
                    </a:cubicBezTo>
                    <a:lnTo>
                      <a:pt x="3574143" y="272143"/>
                    </a:lnTo>
                    <a:lnTo>
                      <a:pt x="3574143" y="453571"/>
                    </a:lnTo>
                    <a:lnTo>
                      <a:pt x="3846286" y="453571"/>
                    </a:lnTo>
                    <a:close/>
                    <a:moveTo>
                      <a:pt x="3075214" y="861786"/>
                    </a:moveTo>
                    <a:cubicBezTo>
                      <a:pt x="3075432" y="813027"/>
                      <a:pt x="3049545" y="767879"/>
                      <a:pt x="3007355" y="743436"/>
                    </a:cubicBezTo>
                    <a:cubicBezTo>
                      <a:pt x="2965165" y="718994"/>
                      <a:pt x="2913121" y="718994"/>
                      <a:pt x="2870931" y="743436"/>
                    </a:cubicBezTo>
                    <a:cubicBezTo>
                      <a:pt x="2828741" y="767879"/>
                      <a:pt x="2802853" y="813027"/>
                      <a:pt x="2803071" y="861786"/>
                    </a:cubicBezTo>
                    <a:cubicBezTo>
                      <a:pt x="2803406" y="936698"/>
                      <a:pt x="2864229" y="997250"/>
                      <a:pt x="2939143" y="997250"/>
                    </a:cubicBezTo>
                    <a:cubicBezTo>
                      <a:pt x="3014056" y="997250"/>
                      <a:pt x="3074879" y="936698"/>
                      <a:pt x="3075214" y="861786"/>
                    </a:cubicBezTo>
                    <a:close/>
                    <a:moveTo>
                      <a:pt x="3619500" y="997857"/>
                    </a:moveTo>
                    <a:cubicBezTo>
                      <a:pt x="3668259" y="998075"/>
                      <a:pt x="3713407" y="972188"/>
                      <a:pt x="3737849" y="929998"/>
                    </a:cubicBezTo>
                    <a:cubicBezTo>
                      <a:pt x="3762292" y="887807"/>
                      <a:pt x="3762292" y="835764"/>
                      <a:pt x="3737849" y="793574"/>
                    </a:cubicBezTo>
                    <a:cubicBezTo>
                      <a:pt x="3713407" y="751383"/>
                      <a:pt x="3668259" y="725496"/>
                      <a:pt x="3619500" y="725714"/>
                    </a:cubicBezTo>
                    <a:cubicBezTo>
                      <a:pt x="3544588" y="726049"/>
                      <a:pt x="3484036" y="786872"/>
                      <a:pt x="3484036" y="861786"/>
                    </a:cubicBezTo>
                    <a:cubicBezTo>
                      <a:pt x="3484036" y="936699"/>
                      <a:pt x="3544588" y="997522"/>
                      <a:pt x="3619500" y="997857"/>
                    </a:cubicBezTo>
                    <a:close/>
                  </a:path>
                </a:pathLst>
              </a:custGeom>
              <a:solidFill>
                <a:srgbClr val="F0FD71"/>
              </a:solidFill>
            </p:spPr>
            <p:txBody>
              <a:bodyPr/>
              <a:lstStyle/>
              <a:p>
                <a:endParaRPr lang="en-US"/>
              </a:p>
            </p:txBody>
          </p:sp>
          <p:sp>
            <p:nvSpPr>
              <p:cNvPr id="5" name="Freeform 5"/>
              <p:cNvSpPr/>
              <p:nvPr/>
            </p:nvSpPr>
            <p:spPr>
              <a:xfrm>
                <a:off x="4000500" y="0"/>
                <a:ext cx="2603500" cy="1042405"/>
              </a:xfrm>
              <a:custGeom>
                <a:avLst/>
                <a:gdLst/>
                <a:ahLst/>
                <a:cxnLst/>
                <a:rect l="l" t="t" r="r" b="b"/>
                <a:pathLst>
                  <a:path w="2603500" h="1042405">
                    <a:moveTo>
                      <a:pt x="272143" y="952500"/>
                    </a:moveTo>
                    <a:cubicBezTo>
                      <a:pt x="304648" y="952645"/>
                      <a:pt x="334747" y="935387"/>
                      <a:pt x="351042" y="907260"/>
                    </a:cubicBezTo>
                    <a:cubicBezTo>
                      <a:pt x="367337" y="879134"/>
                      <a:pt x="367337" y="844438"/>
                      <a:pt x="351042" y="816311"/>
                    </a:cubicBezTo>
                    <a:cubicBezTo>
                      <a:pt x="334747" y="788184"/>
                      <a:pt x="304648" y="770926"/>
                      <a:pt x="272143" y="771071"/>
                    </a:cubicBezTo>
                    <a:cubicBezTo>
                      <a:pt x="222201" y="771295"/>
                      <a:pt x="181833" y="811843"/>
                      <a:pt x="181833" y="861786"/>
                    </a:cubicBezTo>
                    <a:cubicBezTo>
                      <a:pt x="181833" y="911728"/>
                      <a:pt x="222201" y="952277"/>
                      <a:pt x="272143" y="952500"/>
                    </a:cubicBezTo>
                    <a:close/>
                    <a:moveTo>
                      <a:pt x="1043214" y="861786"/>
                    </a:moveTo>
                    <a:cubicBezTo>
                      <a:pt x="1043360" y="894291"/>
                      <a:pt x="1026101" y="924390"/>
                      <a:pt x="997975" y="940685"/>
                    </a:cubicBezTo>
                    <a:cubicBezTo>
                      <a:pt x="969848" y="956980"/>
                      <a:pt x="935152" y="956980"/>
                      <a:pt x="907025" y="940685"/>
                    </a:cubicBezTo>
                    <a:cubicBezTo>
                      <a:pt x="878899" y="924390"/>
                      <a:pt x="861640" y="894291"/>
                      <a:pt x="861786" y="861786"/>
                    </a:cubicBezTo>
                    <a:cubicBezTo>
                      <a:pt x="862009" y="811844"/>
                      <a:pt x="902558" y="771476"/>
                      <a:pt x="952500" y="771476"/>
                    </a:cubicBezTo>
                    <a:cubicBezTo>
                      <a:pt x="1002442" y="771476"/>
                      <a:pt x="1042991" y="811844"/>
                      <a:pt x="1043214" y="861786"/>
                    </a:cubicBezTo>
                    <a:close/>
                    <a:moveTo>
                      <a:pt x="0" y="45357"/>
                    </a:moveTo>
                    <a:cubicBezTo>
                      <a:pt x="0" y="33328"/>
                      <a:pt x="4779" y="21791"/>
                      <a:pt x="13285" y="13285"/>
                    </a:cubicBezTo>
                    <a:cubicBezTo>
                      <a:pt x="21791" y="4779"/>
                      <a:pt x="33328" y="0"/>
                      <a:pt x="45357" y="0"/>
                    </a:cubicBezTo>
                    <a:lnTo>
                      <a:pt x="861786" y="0"/>
                    </a:lnTo>
                    <a:cubicBezTo>
                      <a:pt x="886836" y="0"/>
                      <a:pt x="907143" y="20307"/>
                      <a:pt x="907143" y="45357"/>
                    </a:cubicBezTo>
                    <a:lnTo>
                      <a:pt x="907143" y="181429"/>
                    </a:lnTo>
                    <a:lnTo>
                      <a:pt x="1088572" y="181429"/>
                    </a:lnTo>
                    <a:cubicBezTo>
                      <a:pt x="1188772" y="181429"/>
                      <a:pt x="1270000" y="262657"/>
                      <a:pt x="1270000" y="362857"/>
                    </a:cubicBezTo>
                    <a:lnTo>
                      <a:pt x="1270000" y="816429"/>
                    </a:lnTo>
                    <a:cubicBezTo>
                      <a:pt x="1270000" y="828458"/>
                      <a:pt x="1265221" y="839995"/>
                      <a:pt x="1256715" y="848501"/>
                    </a:cubicBezTo>
                    <a:cubicBezTo>
                      <a:pt x="1248209" y="857007"/>
                      <a:pt x="1236672" y="861786"/>
                      <a:pt x="1224643" y="861786"/>
                    </a:cubicBezTo>
                    <a:lnTo>
                      <a:pt x="1133928" y="861786"/>
                    </a:lnTo>
                    <a:cubicBezTo>
                      <a:pt x="1133482" y="961669"/>
                      <a:pt x="1052385" y="1042405"/>
                      <a:pt x="952500" y="1042405"/>
                    </a:cubicBezTo>
                    <a:cubicBezTo>
                      <a:pt x="852615" y="1042405"/>
                      <a:pt x="771518" y="961669"/>
                      <a:pt x="771072" y="861786"/>
                    </a:cubicBezTo>
                    <a:lnTo>
                      <a:pt x="453572" y="861786"/>
                    </a:lnTo>
                    <a:cubicBezTo>
                      <a:pt x="453125" y="961669"/>
                      <a:pt x="372027" y="1042405"/>
                      <a:pt x="272143" y="1042405"/>
                    </a:cubicBezTo>
                    <a:cubicBezTo>
                      <a:pt x="172258" y="1042405"/>
                      <a:pt x="91161" y="961669"/>
                      <a:pt x="90714" y="861786"/>
                    </a:cubicBezTo>
                    <a:lnTo>
                      <a:pt x="45357" y="861786"/>
                    </a:lnTo>
                    <a:cubicBezTo>
                      <a:pt x="33328" y="861786"/>
                      <a:pt x="21791" y="857007"/>
                      <a:pt x="13285" y="848501"/>
                    </a:cubicBezTo>
                    <a:cubicBezTo>
                      <a:pt x="4779" y="839995"/>
                      <a:pt x="0" y="828458"/>
                      <a:pt x="0" y="816429"/>
                    </a:cubicBezTo>
                    <a:lnTo>
                      <a:pt x="0" y="45357"/>
                    </a:lnTo>
                    <a:close/>
                    <a:moveTo>
                      <a:pt x="1179286" y="453571"/>
                    </a:moveTo>
                    <a:lnTo>
                      <a:pt x="1179286" y="362857"/>
                    </a:lnTo>
                    <a:cubicBezTo>
                      <a:pt x="1179286" y="312757"/>
                      <a:pt x="1138672" y="272143"/>
                      <a:pt x="1088572" y="272143"/>
                    </a:cubicBezTo>
                    <a:lnTo>
                      <a:pt x="907143" y="272143"/>
                    </a:lnTo>
                    <a:lnTo>
                      <a:pt x="907143" y="453571"/>
                    </a:lnTo>
                    <a:lnTo>
                      <a:pt x="1179286" y="453571"/>
                    </a:lnTo>
                    <a:close/>
                    <a:moveTo>
                      <a:pt x="408214" y="861786"/>
                    </a:moveTo>
                    <a:cubicBezTo>
                      <a:pt x="408432" y="813027"/>
                      <a:pt x="382545" y="767879"/>
                      <a:pt x="340355" y="743436"/>
                    </a:cubicBezTo>
                    <a:cubicBezTo>
                      <a:pt x="298165" y="718994"/>
                      <a:pt x="246121" y="718994"/>
                      <a:pt x="203931" y="743436"/>
                    </a:cubicBezTo>
                    <a:cubicBezTo>
                      <a:pt x="161741" y="767879"/>
                      <a:pt x="135853" y="813027"/>
                      <a:pt x="136072" y="861786"/>
                    </a:cubicBezTo>
                    <a:cubicBezTo>
                      <a:pt x="136406" y="936698"/>
                      <a:pt x="197229" y="997250"/>
                      <a:pt x="272143" y="997250"/>
                    </a:cubicBezTo>
                    <a:cubicBezTo>
                      <a:pt x="347056" y="997250"/>
                      <a:pt x="407879" y="936698"/>
                      <a:pt x="408214" y="861786"/>
                    </a:cubicBezTo>
                    <a:close/>
                    <a:moveTo>
                      <a:pt x="952500" y="997857"/>
                    </a:moveTo>
                    <a:cubicBezTo>
                      <a:pt x="1001259" y="998075"/>
                      <a:pt x="1046407" y="972188"/>
                      <a:pt x="1070849" y="929998"/>
                    </a:cubicBezTo>
                    <a:cubicBezTo>
                      <a:pt x="1095292" y="887807"/>
                      <a:pt x="1095292" y="835764"/>
                      <a:pt x="1070849" y="793574"/>
                    </a:cubicBezTo>
                    <a:cubicBezTo>
                      <a:pt x="1046407" y="751383"/>
                      <a:pt x="1001259" y="725496"/>
                      <a:pt x="952500" y="725714"/>
                    </a:cubicBezTo>
                    <a:cubicBezTo>
                      <a:pt x="877588" y="726049"/>
                      <a:pt x="817036" y="786872"/>
                      <a:pt x="817036" y="861786"/>
                    </a:cubicBezTo>
                    <a:cubicBezTo>
                      <a:pt x="817036" y="936699"/>
                      <a:pt x="877588" y="997522"/>
                      <a:pt x="952500" y="997857"/>
                    </a:cubicBezTo>
                    <a:close/>
                    <a:moveTo>
                      <a:pt x="1605643" y="952500"/>
                    </a:moveTo>
                    <a:cubicBezTo>
                      <a:pt x="1638148" y="952645"/>
                      <a:pt x="1668247" y="935387"/>
                      <a:pt x="1684542" y="907260"/>
                    </a:cubicBezTo>
                    <a:cubicBezTo>
                      <a:pt x="1700837" y="879134"/>
                      <a:pt x="1700837" y="844438"/>
                      <a:pt x="1684542" y="816311"/>
                    </a:cubicBezTo>
                    <a:cubicBezTo>
                      <a:pt x="1668247" y="788184"/>
                      <a:pt x="1638148" y="770926"/>
                      <a:pt x="1605643" y="771071"/>
                    </a:cubicBezTo>
                    <a:cubicBezTo>
                      <a:pt x="1555701" y="771295"/>
                      <a:pt x="1515333" y="811843"/>
                      <a:pt x="1515333" y="861786"/>
                    </a:cubicBezTo>
                    <a:cubicBezTo>
                      <a:pt x="1515333" y="911728"/>
                      <a:pt x="1555701" y="952277"/>
                      <a:pt x="1605643" y="952500"/>
                    </a:cubicBezTo>
                    <a:close/>
                    <a:moveTo>
                      <a:pt x="2376714" y="861786"/>
                    </a:moveTo>
                    <a:cubicBezTo>
                      <a:pt x="2376860" y="894291"/>
                      <a:pt x="2359601" y="924390"/>
                      <a:pt x="2331475" y="940685"/>
                    </a:cubicBezTo>
                    <a:cubicBezTo>
                      <a:pt x="2303348" y="956980"/>
                      <a:pt x="2268652" y="956980"/>
                      <a:pt x="2240525" y="940685"/>
                    </a:cubicBezTo>
                    <a:cubicBezTo>
                      <a:pt x="2212399" y="924390"/>
                      <a:pt x="2195140" y="894291"/>
                      <a:pt x="2195286" y="861786"/>
                    </a:cubicBezTo>
                    <a:cubicBezTo>
                      <a:pt x="2195509" y="811844"/>
                      <a:pt x="2236058" y="771476"/>
                      <a:pt x="2286000" y="771476"/>
                    </a:cubicBezTo>
                    <a:cubicBezTo>
                      <a:pt x="2335942" y="771476"/>
                      <a:pt x="2376491" y="811844"/>
                      <a:pt x="2376714" y="861786"/>
                    </a:cubicBezTo>
                    <a:close/>
                    <a:moveTo>
                      <a:pt x="1333500" y="45357"/>
                    </a:moveTo>
                    <a:cubicBezTo>
                      <a:pt x="1333500" y="33328"/>
                      <a:pt x="1338279" y="21791"/>
                      <a:pt x="1346785" y="13285"/>
                    </a:cubicBezTo>
                    <a:cubicBezTo>
                      <a:pt x="1355291" y="4779"/>
                      <a:pt x="1366828" y="0"/>
                      <a:pt x="1378857" y="0"/>
                    </a:cubicBezTo>
                    <a:lnTo>
                      <a:pt x="2195286" y="0"/>
                    </a:lnTo>
                    <a:cubicBezTo>
                      <a:pt x="2220336" y="0"/>
                      <a:pt x="2240643" y="20307"/>
                      <a:pt x="2240643" y="45357"/>
                    </a:cubicBezTo>
                    <a:lnTo>
                      <a:pt x="2240643" y="181429"/>
                    </a:lnTo>
                    <a:lnTo>
                      <a:pt x="2422072" y="181429"/>
                    </a:lnTo>
                    <a:cubicBezTo>
                      <a:pt x="2522272" y="181429"/>
                      <a:pt x="2603500" y="262657"/>
                      <a:pt x="2603500" y="362857"/>
                    </a:cubicBezTo>
                    <a:lnTo>
                      <a:pt x="2603500" y="816429"/>
                    </a:lnTo>
                    <a:cubicBezTo>
                      <a:pt x="2603500" y="841478"/>
                      <a:pt x="2583193" y="861786"/>
                      <a:pt x="2558143" y="861786"/>
                    </a:cubicBezTo>
                    <a:lnTo>
                      <a:pt x="2467428" y="861786"/>
                    </a:lnTo>
                    <a:cubicBezTo>
                      <a:pt x="2466982" y="961669"/>
                      <a:pt x="2385885" y="1042405"/>
                      <a:pt x="2286000" y="1042405"/>
                    </a:cubicBezTo>
                    <a:cubicBezTo>
                      <a:pt x="2186115" y="1042405"/>
                      <a:pt x="2105018" y="961669"/>
                      <a:pt x="2104572" y="861786"/>
                    </a:cubicBezTo>
                    <a:lnTo>
                      <a:pt x="1787072" y="861786"/>
                    </a:lnTo>
                    <a:cubicBezTo>
                      <a:pt x="1786625" y="961669"/>
                      <a:pt x="1705527" y="1042405"/>
                      <a:pt x="1605643" y="1042405"/>
                    </a:cubicBezTo>
                    <a:cubicBezTo>
                      <a:pt x="1505758" y="1042405"/>
                      <a:pt x="1424661" y="961669"/>
                      <a:pt x="1424214" y="861786"/>
                    </a:cubicBezTo>
                    <a:lnTo>
                      <a:pt x="1378857" y="861786"/>
                    </a:lnTo>
                    <a:cubicBezTo>
                      <a:pt x="1366828" y="861786"/>
                      <a:pt x="1355291" y="857007"/>
                      <a:pt x="1346785" y="848501"/>
                    </a:cubicBezTo>
                    <a:cubicBezTo>
                      <a:pt x="1338279" y="839995"/>
                      <a:pt x="1333500" y="828458"/>
                      <a:pt x="1333500" y="816429"/>
                    </a:cubicBezTo>
                    <a:lnTo>
                      <a:pt x="1333500" y="45357"/>
                    </a:lnTo>
                    <a:close/>
                    <a:moveTo>
                      <a:pt x="2512785" y="453571"/>
                    </a:moveTo>
                    <a:lnTo>
                      <a:pt x="2512785" y="362857"/>
                    </a:lnTo>
                    <a:cubicBezTo>
                      <a:pt x="2512785" y="312757"/>
                      <a:pt x="2472172" y="272143"/>
                      <a:pt x="2422072" y="272143"/>
                    </a:cubicBezTo>
                    <a:lnTo>
                      <a:pt x="2240643" y="272143"/>
                    </a:lnTo>
                    <a:lnTo>
                      <a:pt x="2240643" y="453571"/>
                    </a:lnTo>
                    <a:lnTo>
                      <a:pt x="2512785" y="453571"/>
                    </a:lnTo>
                    <a:close/>
                    <a:moveTo>
                      <a:pt x="1741714" y="861786"/>
                    </a:moveTo>
                    <a:cubicBezTo>
                      <a:pt x="1741932" y="813027"/>
                      <a:pt x="1716045" y="767879"/>
                      <a:pt x="1673855" y="743436"/>
                    </a:cubicBezTo>
                    <a:cubicBezTo>
                      <a:pt x="1631665" y="718994"/>
                      <a:pt x="1579621" y="718994"/>
                      <a:pt x="1537431" y="743436"/>
                    </a:cubicBezTo>
                    <a:cubicBezTo>
                      <a:pt x="1495241" y="767879"/>
                      <a:pt x="1469353" y="813027"/>
                      <a:pt x="1469572" y="861786"/>
                    </a:cubicBezTo>
                    <a:cubicBezTo>
                      <a:pt x="1469906" y="936698"/>
                      <a:pt x="1530729" y="997250"/>
                      <a:pt x="1605643" y="997250"/>
                    </a:cubicBezTo>
                    <a:cubicBezTo>
                      <a:pt x="1680556" y="997250"/>
                      <a:pt x="1741379" y="936698"/>
                      <a:pt x="1741714" y="861786"/>
                    </a:cubicBezTo>
                    <a:close/>
                    <a:moveTo>
                      <a:pt x="2286000" y="997857"/>
                    </a:moveTo>
                    <a:cubicBezTo>
                      <a:pt x="2334759" y="998075"/>
                      <a:pt x="2379907" y="972188"/>
                      <a:pt x="2404349" y="929998"/>
                    </a:cubicBezTo>
                    <a:cubicBezTo>
                      <a:pt x="2428792" y="887807"/>
                      <a:pt x="2428792" y="835764"/>
                      <a:pt x="2404349" y="793574"/>
                    </a:cubicBezTo>
                    <a:cubicBezTo>
                      <a:pt x="2379907" y="751383"/>
                      <a:pt x="2334759" y="725496"/>
                      <a:pt x="2286000" y="725714"/>
                    </a:cubicBezTo>
                    <a:cubicBezTo>
                      <a:pt x="2211088" y="726049"/>
                      <a:pt x="2150536" y="786872"/>
                      <a:pt x="2150536" y="861786"/>
                    </a:cubicBezTo>
                    <a:cubicBezTo>
                      <a:pt x="2150536" y="936699"/>
                      <a:pt x="2211088" y="997522"/>
                      <a:pt x="2286000" y="997857"/>
                    </a:cubicBezTo>
                    <a:close/>
                  </a:path>
                </a:pathLst>
              </a:custGeom>
              <a:solidFill>
                <a:srgbClr val="0E0C0B"/>
              </a:solidFill>
            </p:spPr>
            <p:txBody>
              <a:bodyPr/>
              <a:lstStyle/>
              <a:p>
                <a:endParaRPr lang="en-US"/>
              </a:p>
            </p:txBody>
          </p:sp>
        </p:grpSp>
      </p:grpSp>
      <p:sp>
        <p:nvSpPr>
          <p:cNvPr id="6" name="AutoShape 6"/>
          <p:cNvSpPr/>
          <p:nvPr/>
        </p:nvSpPr>
        <p:spPr>
          <a:xfrm>
            <a:off x="-9779357" y="6704720"/>
            <a:ext cx="15033856" cy="7552911"/>
          </a:xfrm>
          <a:prstGeom prst="rect">
            <a:avLst/>
          </a:prstGeom>
          <a:solidFill>
            <a:srgbClr val="F0FD71"/>
          </a:solidFill>
        </p:spPr>
        <p:txBody>
          <a:bodyPr/>
          <a:lstStyle/>
          <a:p>
            <a:endParaRPr lang="en-US"/>
          </a:p>
        </p:txBody>
      </p:sp>
      <p:sp>
        <p:nvSpPr>
          <p:cNvPr id="7" name="TextBox 7"/>
          <p:cNvSpPr txBox="1"/>
          <p:nvPr/>
        </p:nvSpPr>
        <p:spPr>
          <a:xfrm>
            <a:off x="17125030" y="116658"/>
            <a:ext cx="897485" cy="547370"/>
          </a:xfrm>
          <a:prstGeom prst="rect">
            <a:avLst/>
          </a:prstGeom>
        </p:spPr>
        <p:txBody>
          <a:bodyPr lIns="0" tIns="0" rIns="0" bIns="0" rtlCol="0" anchor="t">
            <a:spAutoFit/>
          </a:bodyPr>
          <a:lstStyle/>
          <a:p>
            <a:pPr algn="r">
              <a:lnSpc>
                <a:spcPts val="4479"/>
              </a:lnSpc>
            </a:pPr>
            <a:r>
              <a:rPr lang="en-US" sz="3199">
                <a:solidFill>
                  <a:srgbClr val="FFFFFF"/>
                </a:solidFill>
                <a:latin typeface="Rubik Mono Bold"/>
              </a:rPr>
              <a:t>05</a:t>
            </a:r>
          </a:p>
        </p:txBody>
      </p:sp>
      <p:sp>
        <p:nvSpPr>
          <p:cNvPr id="8" name="AutoShape 8"/>
          <p:cNvSpPr/>
          <p:nvPr/>
        </p:nvSpPr>
        <p:spPr>
          <a:xfrm>
            <a:off x="17259300" y="644978"/>
            <a:ext cx="763215" cy="0"/>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p:cNvSpPr/>
          <p:nvPr/>
        </p:nvSpPr>
        <p:spPr>
          <a:xfrm>
            <a:off x="2055490" y="1833744"/>
            <a:ext cx="14177020" cy="7974574"/>
          </a:xfrm>
          <a:custGeom>
            <a:avLst/>
            <a:gdLst/>
            <a:ahLst/>
            <a:cxnLst/>
            <a:rect l="l" t="t" r="r" b="b"/>
            <a:pathLst>
              <a:path w="14177020" h="7974574">
                <a:moveTo>
                  <a:pt x="0" y="0"/>
                </a:moveTo>
                <a:lnTo>
                  <a:pt x="14177020" y="0"/>
                </a:lnTo>
                <a:lnTo>
                  <a:pt x="14177020" y="7974574"/>
                </a:lnTo>
                <a:lnTo>
                  <a:pt x="0" y="7974574"/>
                </a:lnTo>
                <a:lnTo>
                  <a:pt x="0" y="0"/>
                </a:lnTo>
                <a:close/>
              </a:path>
            </a:pathLst>
          </a:custGeom>
          <a:blipFill>
            <a:blip r:embed="rId2"/>
            <a:stretch>
              <a:fillRect/>
            </a:stretch>
          </a:blipFill>
        </p:spPr>
        <p:txBody>
          <a:bodyPr/>
          <a:lstStyle/>
          <a:p>
            <a:endParaRPr lang="en-US"/>
          </a:p>
        </p:txBody>
      </p:sp>
      <p:sp>
        <p:nvSpPr>
          <p:cNvPr id="10" name="AutoShape 10"/>
          <p:cNvSpPr/>
          <p:nvPr/>
        </p:nvSpPr>
        <p:spPr>
          <a:xfrm>
            <a:off x="12549914" y="0"/>
            <a:ext cx="5738086" cy="2378675"/>
          </a:xfrm>
          <a:prstGeom prst="rect">
            <a:avLst/>
          </a:prstGeom>
          <a:solidFill>
            <a:srgbClr val="0E0C0B"/>
          </a:solidFill>
        </p:spPr>
        <p:txBody>
          <a:bodyPr/>
          <a:lstStyle/>
          <a:p>
            <a:endParaRPr lang="en-US"/>
          </a:p>
        </p:txBody>
      </p:sp>
      <p:sp>
        <p:nvSpPr>
          <p:cNvPr id="11" name="TextBox 11"/>
          <p:cNvSpPr txBox="1"/>
          <p:nvPr/>
        </p:nvSpPr>
        <p:spPr>
          <a:xfrm>
            <a:off x="12087723" y="1024119"/>
            <a:ext cx="6662468" cy="809625"/>
          </a:xfrm>
          <a:prstGeom prst="rect">
            <a:avLst/>
          </a:prstGeom>
        </p:spPr>
        <p:txBody>
          <a:bodyPr lIns="0" tIns="0" rIns="0" bIns="0" rtlCol="0" anchor="t">
            <a:spAutoFit/>
          </a:bodyPr>
          <a:lstStyle/>
          <a:p>
            <a:pPr algn="ctr">
              <a:lnSpc>
                <a:spcPts val="6446"/>
              </a:lnSpc>
              <a:spcBef>
                <a:spcPct val="0"/>
              </a:spcBef>
            </a:pPr>
            <a:r>
              <a:rPr lang="en-US" sz="5371">
                <a:solidFill>
                  <a:srgbClr val="FFFFFF"/>
                </a:solidFill>
                <a:latin typeface="Rubik Mono"/>
              </a:rPr>
              <a:t>WORKFLOW</a:t>
            </a:r>
          </a:p>
        </p:txBody>
      </p:sp>
      <p:sp>
        <p:nvSpPr>
          <p:cNvPr id="12" name="TextBox 12"/>
          <p:cNvSpPr txBox="1"/>
          <p:nvPr/>
        </p:nvSpPr>
        <p:spPr>
          <a:xfrm>
            <a:off x="265633" y="9544998"/>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1651605" y="0"/>
            <a:ext cx="0" cy="10506260"/>
          </a:xfrm>
          <a:prstGeom prst="line">
            <a:avLst/>
          </a:prstGeom>
          <a:ln w="9525" cap="rnd">
            <a:solidFill>
              <a:srgbClr val="0E0C0B"/>
            </a:solidFill>
            <a:prstDash val="solid"/>
            <a:headEnd type="none" w="sm" len="sm"/>
            <a:tailEnd type="none" w="sm" len="sm"/>
          </a:ln>
        </p:spPr>
        <p:txBody>
          <a:bodyPr/>
          <a:lstStyle/>
          <a:p>
            <a:endParaRPr lang="en-US"/>
          </a:p>
        </p:txBody>
      </p:sp>
      <p:sp>
        <p:nvSpPr>
          <p:cNvPr id="3" name="AutoShape 3"/>
          <p:cNvSpPr/>
          <p:nvPr/>
        </p:nvSpPr>
        <p:spPr>
          <a:xfrm>
            <a:off x="11656368" y="3191828"/>
            <a:ext cx="8380393" cy="0"/>
          </a:xfrm>
          <a:prstGeom prst="line">
            <a:avLst/>
          </a:prstGeom>
          <a:ln w="19050" cap="flat">
            <a:solidFill>
              <a:srgbClr val="0E0C0B"/>
            </a:solidFill>
            <a:prstDash val="solid"/>
            <a:headEnd type="none" w="sm" len="sm"/>
            <a:tailEnd type="none" w="sm" len="sm"/>
          </a:ln>
        </p:spPr>
        <p:txBody>
          <a:bodyPr/>
          <a:lstStyle/>
          <a:p>
            <a:endParaRPr lang="en-US"/>
          </a:p>
        </p:txBody>
      </p:sp>
      <p:sp>
        <p:nvSpPr>
          <p:cNvPr id="4" name="AutoShape 4"/>
          <p:cNvSpPr/>
          <p:nvPr/>
        </p:nvSpPr>
        <p:spPr>
          <a:xfrm>
            <a:off x="-9525" y="9027611"/>
            <a:ext cx="11656368" cy="1343752"/>
          </a:xfrm>
          <a:prstGeom prst="rect">
            <a:avLst/>
          </a:prstGeom>
          <a:solidFill>
            <a:srgbClr val="F0FD71"/>
          </a:solidFill>
        </p:spPr>
        <p:txBody>
          <a:bodyPr/>
          <a:lstStyle/>
          <a:p>
            <a:endParaRPr lang="en-US"/>
          </a:p>
        </p:txBody>
      </p:sp>
      <p:sp>
        <p:nvSpPr>
          <p:cNvPr id="5" name="Freeform 5"/>
          <p:cNvSpPr/>
          <p:nvPr/>
        </p:nvSpPr>
        <p:spPr>
          <a:xfrm>
            <a:off x="116250" y="1028700"/>
            <a:ext cx="11406768" cy="7699775"/>
          </a:xfrm>
          <a:custGeom>
            <a:avLst/>
            <a:gdLst/>
            <a:ahLst/>
            <a:cxnLst/>
            <a:rect l="l" t="t" r="r" b="b"/>
            <a:pathLst>
              <a:path w="11406768" h="7699775">
                <a:moveTo>
                  <a:pt x="0" y="0"/>
                </a:moveTo>
                <a:lnTo>
                  <a:pt x="11406768" y="0"/>
                </a:lnTo>
                <a:lnTo>
                  <a:pt x="11406768" y="7699775"/>
                </a:lnTo>
                <a:lnTo>
                  <a:pt x="0" y="7699775"/>
                </a:lnTo>
                <a:lnTo>
                  <a:pt x="0" y="0"/>
                </a:lnTo>
                <a:close/>
              </a:path>
            </a:pathLst>
          </a:custGeom>
          <a:blipFill>
            <a:blip r:embed="rId2"/>
            <a:stretch>
              <a:fillRect r="-12220" b="-3905"/>
            </a:stretch>
          </a:blipFill>
        </p:spPr>
        <p:txBody>
          <a:bodyPr/>
          <a:lstStyle/>
          <a:p>
            <a:endParaRPr lang="en-US"/>
          </a:p>
        </p:txBody>
      </p:sp>
      <p:sp>
        <p:nvSpPr>
          <p:cNvPr id="6" name="TextBox 6"/>
          <p:cNvSpPr txBox="1"/>
          <p:nvPr/>
        </p:nvSpPr>
        <p:spPr>
          <a:xfrm>
            <a:off x="532472" y="9553123"/>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06</a:t>
            </a:r>
          </a:p>
        </p:txBody>
      </p:sp>
      <p:sp>
        <p:nvSpPr>
          <p:cNvPr id="7" name="TextBox 7"/>
          <p:cNvSpPr txBox="1"/>
          <p:nvPr/>
        </p:nvSpPr>
        <p:spPr>
          <a:xfrm>
            <a:off x="12408317" y="1317845"/>
            <a:ext cx="7801461" cy="1258384"/>
          </a:xfrm>
          <a:prstGeom prst="rect">
            <a:avLst/>
          </a:prstGeom>
        </p:spPr>
        <p:txBody>
          <a:bodyPr lIns="0" tIns="0" rIns="0" bIns="0" rtlCol="0" anchor="t">
            <a:spAutoFit/>
          </a:bodyPr>
          <a:lstStyle/>
          <a:p>
            <a:pPr>
              <a:lnSpc>
                <a:spcPts val="10031"/>
              </a:lnSpc>
            </a:pPr>
            <a:r>
              <a:rPr lang="en-US" sz="7716">
                <a:solidFill>
                  <a:srgbClr val="000000"/>
                </a:solidFill>
                <a:latin typeface="Archivo Black"/>
              </a:rPr>
              <a:t>STORY 1</a:t>
            </a:r>
          </a:p>
        </p:txBody>
      </p:sp>
      <p:sp>
        <p:nvSpPr>
          <p:cNvPr id="8" name="TextBox 8"/>
          <p:cNvSpPr txBox="1"/>
          <p:nvPr/>
        </p:nvSpPr>
        <p:spPr>
          <a:xfrm>
            <a:off x="11780193" y="3952515"/>
            <a:ext cx="7145688" cy="5227320"/>
          </a:xfrm>
          <a:prstGeom prst="rect">
            <a:avLst/>
          </a:prstGeom>
        </p:spPr>
        <p:txBody>
          <a:bodyPr lIns="0" tIns="0" rIns="0" bIns="0" rtlCol="0" anchor="t">
            <a:spAutoFit/>
          </a:bodyPr>
          <a:lstStyle/>
          <a:p>
            <a:pPr>
              <a:lnSpc>
                <a:spcPts val="3779"/>
              </a:lnSpc>
            </a:pPr>
            <a:r>
              <a:rPr lang="en-US" sz="2700">
                <a:solidFill>
                  <a:srgbClr val="737373"/>
                </a:solidFill>
                <a:latin typeface="Glacial Indifference"/>
              </a:rPr>
              <a:t>Top 10 cities with the highest event count:</a:t>
            </a:r>
          </a:p>
          <a:p>
            <a:pPr marL="582930" lvl="1" indent="-291465">
              <a:lnSpc>
                <a:spcPts val="3779"/>
              </a:lnSpc>
              <a:buFont typeface="Arial"/>
              <a:buChar char="•"/>
            </a:pPr>
            <a:r>
              <a:rPr lang="en-US" sz="2700">
                <a:solidFill>
                  <a:srgbClr val="737373"/>
                </a:solidFill>
                <a:latin typeface="Glacial Indifference"/>
              </a:rPr>
              <a:t>Santa Rosa</a:t>
            </a:r>
          </a:p>
          <a:p>
            <a:pPr marL="582930" lvl="1" indent="-291465">
              <a:lnSpc>
                <a:spcPts val="3779"/>
              </a:lnSpc>
              <a:buFont typeface="Arial"/>
              <a:buChar char="•"/>
            </a:pPr>
            <a:r>
              <a:rPr lang="en-US" sz="2700">
                <a:solidFill>
                  <a:srgbClr val="737373"/>
                </a:solidFill>
                <a:latin typeface="Glacial Indifference"/>
              </a:rPr>
              <a:t>Willits</a:t>
            </a:r>
          </a:p>
          <a:p>
            <a:pPr marL="582930" lvl="1" indent="-291465">
              <a:lnSpc>
                <a:spcPts val="3779"/>
              </a:lnSpc>
              <a:buFont typeface="Arial"/>
              <a:buChar char="•"/>
            </a:pPr>
            <a:r>
              <a:rPr lang="en-US" sz="2700">
                <a:solidFill>
                  <a:srgbClr val="737373"/>
                </a:solidFill>
                <a:latin typeface="Glacial Indifference"/>
              </a:rPr>
              <a:t>Stockton</a:t>
            </a:r>
          </a:p>
          <a:p>
            <a:pPr marL="582930" lvl="1" indent="-291465">
              <a:lnSpc>
                <a:spcPts val="3779"/>
              </a:lnSpc>
              <a:buFont typeface="Arial"/>
              <a:buChar char="•"/>
            </a:pPr>
            <a:r>
              <a:rPr lang="en-US" sz="2700">
                <a:solidFill>
                  <a:srgbClr val="737373"/>
                </a:solidFill>
                <a:latin typeface="Glacial Indifference"/>
              </a:rPr>
              <a:t>Apple Valley</a:t>
            </a:r>
          </a:p>
          <a:p>
            <a:pPr marL="582930" lvl="1" indent="-291465">
              <a:lnSpc>
                <a:spcPts val="3779"/>
              </a:lnSpc>
              <a:buFont typeface="Arial"/>
              <a:buChar char="•"/>
            </a:pPr>
            <a:r>
              <a:rPr lang="en-US" sz="2700">
                <a:solidFill>
                  <a:srgbClr val="737373"/>
                </a:solidFill>
                <a:latin typeface="Glacial Indifference"/>
              </a:rPr>
              <a:t>Antelope</a:t>
            </a:r>
          </a:p>
          <a:p>
            <a:pPr marL="582930" lvl="1" indent="-291465">
              <a:lnSpc>
                <a:spcPts val="3779"/>
              </a:lnSpc>
              <a:buFont typeface="Arial"/>
              <a:buChar char="•"/>
            </a:pPr>
            <a:r>
              <a:rPr lang="en-US" sz="2700">
                <a:solidFill>
                  <a:srgbClr val="737373"/>
                </a:solidFill>
                <a:latin typeface="Glacial Indifference"/>
              </a:rPr>
              <a:t>Arbuckle</a:t>
            </a:r>
          </a:p>
          <a:p>
            <a:pPr marL="582930" lvl="1" indent="-291465">
              <a:lnSpc>
                <a:spcPts val="3779"/>
              </a:lnSpc>
              <a:buFont typeface="Arial"/>
              <a:buChar char="•"/>
            </a:pPr>
            <a:r>
              <a:rPr lang="en-US" sz="2700">
                <a:solidFill>
                  <a:srgbClr val="737373"/>
                </a:solidFill>
                <a:latin typeface="Glacial Indifference"/>
              </a:rPr>
              <a:t>Aptos</a:t>
            </a:r>
          </a:p>
          <a:p>
            <a:pPr marL="582930" lvl="1" indent="-291465">
              <a:lnSpc>
                <a:spcPts val="3779"/>
              </a:lnSpc>
              <a:buFont typeface="Arial"/>
              <a:buChar char="•"/>
            </a:pPr>
            <a:r>
              <a:rPr lang="en-US" sz="2700">
                <a:solidFill>
                  <a:srgbClr val="737373"/>
                </a:solidFill>
                <a:latin typeface="Glacial Indifference"/>
              </a:rPr>
              <a:t>Palo Cedro</a:t>
            </a:r>
          </a:p>
          <a:p>
            <a:pPr marL="582930" lvl="1" indent="-291465">
              <a:lnSpc>
                <a:spcPts val="3779"/>
              </a:lnSpc>
              <a:buFont typeface="Arial"/>
              <a:buChar char="•"/>
            </a:pPr>
            <a:r>
              <a:rPr lang="en-US" sz="2700">
                <a:solidFill>
                  <a:srgbClr val="737373"/>
                </a:solidFill>
                <a:latin typeface="Glacial Indifference"/>
              </a:rPr>
              <a:t>Palo Alto</a:t>
            </a:r>
          </a:p>
          <a:p>
            <a:pPr marL="582930" lvl="1" indent="-291465">
              <a:lnSpc>
                <a:spcPts val="3779"/>
              </a:lnSpc>
              <a:buFont typeface="Arial"/>
              <a:buChar char="•"/>
            </a:pPr>
            <a:r>
              <a:rPr lang="en-US" sz="2700">
                <a:solidFill>
                  <a:srgbClr val="737373"/>
                </a:solidFill>
                <a:latin typeface="Glacial Indifference"/>
              </a:rPr>
              <a:t>Palmdale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877221" y="0"/>
            <a:ext cx="0" cy="10506260"/>
          </a:xfrm>
          <a:prstGeom prst="line">
            <a:avLst/>
          </a:prstGeom>
          <a:ln w="9525" cap="rnd">
            <a:solidFill>
              <a:srgbClr val="0E0C0B"/>
            </a:solidFill>
            <a:prstDash val="solid"/>
            <a:headEnd type="none" w="sm" len="sm"/>
            <a:tailEnd type="none" w="sm" len="sm"/>
          </a:ln>
        </p:spPr>
        <p:txBody>
          <a:bodyPr/>
          <a:lstStyle/>
          <a:p>
            <a:endParaRPr lang="en-US"/>
          </a:p>
        </p:txBody>
      </p:sp>
      <p:sp>
        <p:nvSpPr>
          <p:cNvPr id="3" name="AutoShape 3"/>
          <p:cNvSpPr/>
          <p:nvPr/>
        </p:nvSpPr>
        <p:spPr>
          <a:xfrm>
            <a:off x="-189515" y="9205820"/>
            <a:ext cx="11061974" cy="1028700"/>
          </a:xfrm>
          <a:prstGeom prst="rect">
            <a:avLst/>
          </a:prstGeom>
          <a:solidFill>
            <a:srgbClr val="F0FD71"/>
          </a:solidFill>
        </p:spPr>
        <p:txBody>
          <a:bodyPr/>
          <a:lstStyle/>
          <a:p>
            <a:endParaRPr lang="en-US"/>
          </a:p>
        </p:txBody>
      </p:sp>
      <p:sp>
        <p:nvSpPr>
          <p:cNvPr id="4" name="AutoShape 4"/>
          <p:cNvSpPr/>
          <p:nvPr/>
        </p:nvSpPr>
        <p:spPr>
          <a:xfrm>
            <a:off x="10872471" y="3306580"/>
            <a:ext cx="7801733" cy="9525"/>
          </a:xfrm>
          <a:prstGeom prst="line">
            <a:avLst/>
          </a:prstGeom>
          <a:ln w="19050" cap="flat">
            <a:solidFill>
              <a:srgbClr val="0E0C0B"/>
            </a:solidFill>
            <a:prstDash val="solid"/>
            <a:headEnd type="none" w="sm" len="sm"/>
            <a:tailEnd type="none" w="sm" len="sm"/>
          </a:ln>
        </p:spPr>
        <p:txBody>
          <a:bodyPr/>
          <a:lstStyle/>
          <a:p>
            <a:endParaRPr lang="en-US"/>
          </a:p>
        </p:txBody>
      </p:sp>
      <p:sp>
        <p:nvSpPr>
          <p:cNvPr id="5" name="Freeform 5"/>
          <p:cNvSpPr/>
          <p:nvPr/>
        </p:nvSpPr>
        <p:spPr>
          <a:xfrm>
            <a:off x="323243" y="1028700"/>
            <a:ext cx="10549215" cy="7996126"/>
          </a:xfrm>
          <a:custGeom>
            <a:avLst/>
            <a:gdLst/>
            <a:ahLst/>
            <a:cxnLst/>
            <a:rect l="l" t="t" r="r" b="b"/>
            <a:pathLst>
              <a:path w="10549215" h="7996126">
                <a:moveTo>
                  <a:pt x="0" y="0"/>
                </a:moveTo>
                <a:lnTo>
                  <a:pt x="10549216" y="0"/>
                </a:lnTo>
                <a:lnTo>
                  <a:pt x="10549216" y="7996126"/>
                </a:lnTo>
                <a:lnTo>
                  <a:pt x="0" y="7996126"/>
                </a:lnTo>
                <a:lnTo>
                  <a:pt x="0" y="0"/>
                </a:lnTo>
                <a:close/>
              </a:path>
            </a:pathLst>
          </a:custGeom>
          <a:blipFill>
            <a:blip r:embed="rId2"/>
            <a:stretch>
              <a:fillRect l="-24462" t="-10688" r="-18857" b="-7487"/>
            </a:stretch>
          </a:blipFill>
        </p:spPr>
        <p:txBody>
          <a:bodyPr/>
          <a:lstStyle/>
          <a:p>
            <a:endParaRPr lang="en-US"/>
          </a:p>
        </p:txBody>
      </p:sp>
      <p:sp>
        <p:nvSpPr>
          <p:cNvPr id="6" name="TextBox 6"/>
          <p:cNvSpPr txBox="1"/>
          <p:nvPr/>
        </p:nvSpPr>
        <p:spPr>
          <a:xfrm>
            <a:off x="12085726" y="1314771"/>
            <a:ext cx="7801461" cy="1258384"/>
          </a:xfrm>
          <a:prstGeom prst="rect">
            <a:avLst/>
          </a:prstGeom>
        </p:spPr>
        <p:txBody>
          <a:bodyPr lIns="0" tIns="0" rIns="0" bIns="0" rtlCol="0" anchor="t">
            <a:spAutoFit/>
          </a:bodyPr>
          <a:lstStyle/>
          <a:p>
            <a:pPr>
              <a:lnSpc>
                <a:spcPts val="10031"/>
              </a:lnSpc>
            </a:pPr>
            <a:r>
              <a:rPr lang="en-US" sz="7716">
                <a:solidFill>
                  <a:srgbClr val="000000"/>
                </a:solidFill>
                <a:latin typeface="Archivo Black"/>
              </a:rPr>
              <a:t>STORY 1a</a:t>
            </a:r>
          </a:p>
        </p:txBody>
      </p:sp>
      <p:sp>
        <p:nvSpPr>
          <p:cNvPr id="7" name="TextBox 7"/>
          <p:cNvSpPr txBox="1"/>
          <p:nvPr/>
        </p:nvSpPr>
        <p:spPr>
          <a:xfrm>
            <a:off x="515301" y="9424895"/>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07</a:t>
            </a:r>
          </a:p>
        </p:txBody>
      </p:sp>
      <p:sp>
        <p:nvSpPr>
          <p:cNvPr id="8" name="TextBox 8"/>
          <p:cNvSpPr txBox="1"/>
          <p:nvPr/>
        </p:nvSpPr>
        <p:spPr>
          <a:xfrm>
            <a:off x="10872459" y="4312060"/>
            <a:ext cx="7415541" cy="941070"/>
          </a:xfrm>
          <a:prstGeom prst="rect">
            <a:avLst/>
          </a:prstGeom>
        </p:spPr>
        <p:txBody>
          <a:bodyPr lIns="0" tIns="0" rIns="0" bIns="0" rtlCol="0" anchor="t">
            <a:spAutoFit/>
          </a:bodyPr>
          <a:lstStyle/>
          <a:p>
            <a:pPr marL="582930" lvl="1" indent="-291465">
              <a:lnSpc>
                <a:spcPts val="3779"/>
              </a:lnSpc>
              <a:buFont typeface="Arial"/>
              <a:buChar char="•"/>
            </a:pPr>
            <a:r>
              <a:rPr lang="en-US" sz="2700">
                <a:solidFill>
                  <a:srgbClr val="737373"/>
                </a:solidFill>
                <a:latin typeface="Glacial Indifference"/>
              </a:rPr>
              <a:t> Highest risk events are unsafe following distance &amp; lane departure </a:t>
            </a:r>
          </a:p>
        </p:txBody>
      </p:sp>
      <p:sp>
        <p:nvSpPr>
          <p:cNvPr id="9" name="TextBox 9"/>
          <p:cNvSpPr txBox="1"/>
          <p:nvPr/>
        </p:nvSpPr>
        <p:spPr>
          <a:xfrm>
            <a:off x="11229585" y="5921600"/>
            <a:ext cx="7087506" cy="3798570"/>
          </a:xfrm>
          <a:prstGeom prst="rect">
            <a:avLst/>
          </a:prstGeom>
        </p:spPr>
        <p:txBody>
          <a:bodyPr lIns="0" tIns="0" rIns="0" bIns="0" rtlCol="0" anchor="t">
            <a:spAutoFit/>
          </a:bodyPr>
          <a:lstStyle/>
          <a:p>
            <a:pPr>
              <a:lnSpc>
                <a:spcPts val="3779"/>
              </a:lnSpc>
            </a:pPr>
            <a:r>
              <a:rPr lang="en-US" sz="2700">
                <a:solidFill>
                  <a:srgbClr val="737373"/>
                </a:solidFill>
                <a:latin typeface="Glacial Indifference"/>
              </a:rPr>
              <a:t>2. According to the analysis chart, </a:t>
            </a:r>
            <a:r>
              <a:rPr lang="en-US" sz="2700">
                <a:solidFill>
                  <a:srgbClr val="FF3131"/>
                </a:solidFill>
                <a:latin typeface="Glacial Indifference Bold"/>
              </a:rPr>
              <a:t>Santa Rosa</a:t>
            </a:r>
            <a:r>
              <a:rPr lang="en-US" sz="2700">
                <a:solidFill>
                  <a:srgbClr val="737373"/>
                </a:solidFill>
                <a:latin typeface="Glacial Indifference"/>
              </a:rPr>
              <a:t> emerges as the city with </a:t>
            </a:r>
            <a:r>
              <a:rPr lang="en-US" sz="2700">
                <a:solidFill>
                  <a:srgbClr val="737373"/>
                </a:solidFill>
                <a:latin typeface="Glacial Indifference Italics"/>
              </a:rPr>
              <a:t>the</a:t>
            </a:r>
            <a:r>
              <a:rPr lang="en-US" sz="2700">
                <a:solidFill>
                  <a:srgbClr val="737373"/>
                </a:solidFill>
                <a:latin typeface="Glacial Indifference"/>
              </a:rPr>
              <a:t> </a:t>
            </a:r>
            <a:r>
              <a:rPr lang="en-US" sz="2700">
                <a:solidFill>
                  <a:srgbClr val="737373"/>
                </a:solidFill>
                <a:latin typeface="Glacial Indifference Italics"/>
              </a:rPr>
              <a:t>most risky events</a:t>
            </a:r>
            <a:r>
              <a:rPr lang="en-US" sz="2700">
                <a:solidFill>
                  <a:srgbClr val="737373"/>
                </a:solidFill>
                <a:latin typeface="Glacial Indifference"/>
              </a:rPr>
              <a:t> and </a:t>
            </a:r>
            <a:r>
              <a:rPr lang="en-US" sz="2700">
                <a:solidFill>
                  <a:srgbClr val="737373"/>
                </a:solidFill>
                <a:latin typeface="Glacial Indifference Italics"/>
              </a:rPr>
              <a:t>the highest driver mileage</a:t>
            </a:r>
            <a:r>
              <a:rPr lang="en-US" sz="2700">
                <a:solidFill>
                  <a:srgbClr val="737373"/>
                </a:solidFill>
                <a:latin typeface="Glacial Indifference"/>
              </a:rPr>
              <a:t>. </a:t>
            </a:r>
          </a:p>
          <a:p>
            <a:pPr>
              <a:lnSpc>
                <a:spcPts val="3779"/>
              </a:lnSpc>
            </a:pPr>
            <a:r>
              <a:rPr lang="en-US" sz="2700">
                <a:solidFill>
                  <a:srgbClr val="737373"/>
                </a:solidFill>
                <a:latin typeface="Glacial Indifference"/>
              </a:rPr>
              <a:t>        =&gt; High-risk drivers</a:t>
            </a:r>
          </a:p>
          <a:p>
            <a:pPr>
              <a:lnSpc>
                <a:spcPts val="3779"/>
              </a:lnSpc>
            </a:pPr>
            <a:r>
              <a:rPr lang="en-US" sz="2700">
                <a:solidFill>
                  <a:srgbClr val="737373"/>
                </a:solidFill>
                <a:latin typeface="Glacial Indifference"/>
              </a:rPr>
              <a:t>        =&gt; Increasing risk because of a significant influx of truck traffic passing through the city.</a:t>
            </a:r>
          </a:p>
          <a:p>
            <a:pPr>
              <a:lnSpc>
                <a:spcPts val="3779"/>
              </a:lnSpc>
            </a:pPr>
            <a:endParaRPr lang="en-US" sz="2700">
              <a:solidFill>
                <a:srgbClr val="737373"/>
              </a:solidFill>
              <a:latin typeface="Glacial Indifference"/>
            </a:endParaRPr>
          </a:p>
          <a:p>
            <a:pPr>
              <a:lnSpc>
                <a:spcPts val="3779"/>
              </a:lnSpc>
            </a:pPr>
            <a:endParaRPr lang="en-US" sz="2700">
              <a:solidFill>
                <a:srgbClr val="737373"/>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2413080" y="0"/>
            <a:ext cx="0" cy="10506260"/>
          </a:xfrm>
          <a:prstGeom prst="line">
            <a:avLst/>
          </a:prstGeom>
          <a:ln w="9525" cap="rnd">
            <a:solidFill>
              <a:srgbClr val="0E0C0B"/>
            </a:solidFill>
            <a:prstDash val="solid"/>
            <a:headEnd type="none" w="sm" len="sm"/>
            <a:tailEnd type="none" w="sm" len="sm"/>
          </a:ln>
        </p:spPr>
        <p:txBody>
          <a:bodyPr/>
          <a:lstStyle/>
          <a:p>
            <a:endParaRPr lang="en-US"/>
          </a:p>
        </p:txBody>
      </p:sp>
      <p:sp>
        <p:nvSpPr>
          <p:cNvPr id="3" name="AutoShape 3"/>
          <p:cNvSpPr/>
          <p:nvPr/>
        </p:nvSpPr>
        <p:spPr>
          <a:xfrm>
            <a:off x="12408317" y="3275679"/>
            <a:ext cx="7801461" cy="0"/>
          </a:xfrm>
          <a:prstGeom prst="line">
            <a:avLst/>
          </a:prstGeom>
          <a:ln w="19050" cap="flat">
            <a:solidFill>
              <a:srgbClr val="0E0C0B"/>
            </a:solidFill>
            <a:prstDash val="solid"/>
            <a:headEnd type="none" w="sm" len="sm"/>
            <a:tailEnd type="none" w="sm" len="sm"/>
          </a:ln>
        </p:spPr>
        <p:txBody>
          <a:bodyPr/>
          <a:lstStyle/>
          <a:p>
            <a:endParaRPr lang="en-US"/>
          </a:p>
        </p:txBody>
      </p:sp>
      <p:sp>
        <p:nvSpPr>
          <p:cNvPr id="4" name="AutoShape 4"/>
          <p:cNvSpPr/>
          <p:nvPr/>
        </p:nvSpPr>
        <p:spPr>
          <a:xfrm>
            <a:off x="-9525" y="9027611"/>
            <a:ext cx="12408317" cy="1343752"/>
          </a:xfrm>
          <a:prstGeom prst="rect">
            <a:avLst/>
          </a:prstGeom>
          <a:solidFill>
            <a:srgbClr val="F0FD71"/>
          </a:solidFill>
        </p:spPr>
        <p:txBody>
          <a:bodyPr/>
          <a:lstStyle/>
          <a:p>
            <a:endParaRPr lang="en-US"/>
          </a:p>
        </p:txBody>
      </p:sp>
      <p:sp>
        <p:nvSpPr>
          <p:cNvPr id="5" name="Freeform 5"/>
          <p:cNvSpPr/>
          <p:nvPr/>
        </p:nvSpPr>
        <p:spPr>
          <a:xfrm>
            <a:off x="-78679" y="1616998"/>
            <a:ext cx="12477471" cy="6187758"/>
          </a:xfrm>
          <a:custGeom>
            <a:avLst/>
            <a:gdLst/>
            <a:ahLst/>
            <a:cxnLst/>
            <a:rect l="l" t="t" r="r" b="b"/>
            <a:pathLst>
              <a:path w="12477471" h="6187758">
                <a:moveTo>
                  <a:pt x="0" y="0"/>
                </a:moveTo>
                <a:lnTo>
                  <a:pt x="12477471" y="0"/>
                </a:lnTo>
                <a:lnTo>
                  <a:pt x="12477471" y="6187758"/>
                </a:lnTo>
                <a:lnTo>
                  <a:pt x="0" y="6187758"/>
                </a:lnTo>
                <a:lnTo>
                  <a:pt x="0" y="0"/>
                </a:lnTo>
                <a:close/>
              </a:path>
            </a:pathLst>
          </a:custGeom>
          <a:blipFill>
            <a:blip r:embed="rId2"/>
            <a:stretch>
              <a:fillRect r="-121"/>
            </a:stretch>
          </a:blipFill>
        </p:spPr>
        <p:txBody>
          <a:bodyPr/>
          <a:lstStyle/>
          <a:p>
            <a:endParaRPr lang="en-US"/>
          </a:p>
        </p:txBody>
      </p:sp>
      <p:sp>
        <p:nvSpPr>
          <p:cNvPr id="6" name="TextBox 6"/>
          <p:cNvSpPr txBox="1"/>
          <p:nvPr/>
        </p:nvSpPr>
        <p:spPr>
          <a:xfrm>
            <a:off x="532472" y="9553123"/>
            <a:ext cx="1526135" cy="523875"/>
          </a:xfrm>
          <a:prstGeom prst="rect">
            <a:avLst/>
          </a:prstGeom>
        </p:spPr>
        <p:txBody>
          <a:bodyPr lIns="0" tIns="0" rIns="0" bIns="0" rtlCol="0" anchor="t">
            <a:spAutoFit/>
          </a:bodyPr>
          <a:lstStyle/>
          <a:p>
            <a:pPr>
              <a:lnSpc>
                <a:spcPts val="4200"/>
              </a:lnSpc>
            </a:pPr>
            <a:r>
              <a:rPr lang="en-US" sz="3000">
                <a:solidFill>
                  <a:srgbClr val="0E0C0B"/>
                </a:solidFill>
                <a:latin typeface="Rubik Mono Bold"/>
              </a:rPr>
              <a:t>08</a:t>
            </a:r>
          </a:p>
        </p:txBody>
      </p:sp>
      <p:sp>
        <p:nvSpPr>
          <p:cNvPr id="7" name="TextBox 7"/>
          <p:cNvSpPr txBox="1"/>
          <p:nvPr/>
        </p:nvSpPr>
        <p:spPr>
          <a:xfrm>
            <a:off x="13061042" y="1118940"/>
            <a:ext cx="7801461" cy="1258384"/>
          </a:xfrm>
          <a:prstGeom prst="rect">
            <a:avLst/>
          </a:prstGeom>
        </p:spPr>
        <p:txBody>
          <a:bodyPr lIns="0" tIns="0" rIns="0" bIns="0" rtlCol="0" anchor="t">
            <a:spAutoFit/>
          </a:bodyPr>
          <a:lstStyle/>
          <a:p>
            <a:pPr>
              <a:lnSpc>
                <a:spcPts val="10031"/>
              </a:lnSpc>
            </a:pPr>
            <a:r>
              <a:rPr lang="en-US" sz="7716">
                <a:solidFill>
                  <a:srgbClr val="000000"/>
                </a:solidFill>
                <a:latin typeface="Archivo Black"/>
              </a:rPr>
              <a:t>STORY 2</a:t>
            </a:r>
          </a:p>
        </p:txBody>
      </p:sp>
      <p:sp>
        <p:nvSpPr>
          <p:cNvPr id="8" name="TextBox 8"/>
          <p:cNvSpPr txBox="1"/>
          <p:nvPr/>
        </p:nvSpPr>
        <p:spPr>
          <a:xfrm>
            <a:off x="12427367" y="4094829"/>
            <a:ext cx="5515581" cy="3565246"/>
          </a:xfrm>
          <a:prstGeom prst="rect">
            <a:avLst/>
          </a:prstGeom>
        </p:spPr>
        <p:txBody>
          <a:bodyPr lIns="0" tIns="0" rIns="0" bIns="0" rtlCol="0" anchor="t">
            <a:spAutoFit/>
          </a:bodyPr>
          <a:lstStyle/>
          <a:p>
            <a:pPr marL="506458" lvl="1" indent="-253229" algn="just">
              <a:lnSpc>
                <a:spcPts val="3542"/>
              </a:lnSpc>
              <a:buFont typeface="Arial"/>
              <a:buChar char="•"/>
            </a:pPr>
            <a:r>
              <a:rPr lang="en-US" sz="2345">
                <a:solidFill>
                  <a:srgbClr val="737373"/>
                </a:solidFill>
                <a:latin typeface="Glacial Indifference"/>
              </a:rPr>
              <a:t>From the Bar graph, Peterbilt have 11 riskiest drivers out of 16 with risk factor above 7 which ideally makes PETERBILT riskiest truck model.</a:t>
            </a:r>
          </a:p>
          <a:p>
            <a:pPr marL="506458" lvl="1" indent="-253229" algn="just">
              <a:lnSpc>
                <a:spcPts val="3542"/>
              </a:lnSpc>
              <a:buFont typeface="Arial"/>
              <a:buChar char="•"/>
            </a:pPr>
            <a:r>
              <a:rPr lang="en-US" sz="2345">
                <a:solidFill>
                  <a:srgbClr val="737373"/>
                </a:solidFill>
                <a:latin typeface="Glacial Indifference"/>
              </a:rPr>
              <a:t>Considering the cumulative average, CATERPILLAR is the riskiest truck model as the all the drivers risk factor is above 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3105642" y="-8915911"/>
            <a:ext cx="0" cy="10506260"/>
          </a:xfrm>
          <a:prstGeom prst="line">
            <a:avLst/>
          </a:prstGeom>
          <a:ln w="9525" cap="rnd">
            <a:solidFill>
              <a:srgbClr val="0E0C0B"/>
            </a:solidFill>
            <a:prstDash val="solid"/>
            <a:headEnd type="none" w="sm" len="sm"/>
            <a:tailEnd type="none" w="sm" len="sm"/>
          </a:ln>
        </p:spPr>
        <p:txBody>
          <a:bodyPr/>
          <a:lstStyle/>
          <a:p>
            <a:endParaRPr lang="en-US"/>
          </a:p>
        </p:txBody>
      </p:sp>
      <p:sp>
        <p:nvSpPr>
          <p:cNvPr id="3" name="AutoShape 3"/>
          <p:cNvSpPr/>
          <p:nvPr/>
        </p:nvSpPr>
        <p:spPr>
          <a:xfrm>
            <a:off x="13110405" y="1599873"/>
            <a:ext cx="7801461" cy="0"/>
          </a:xfrm>
          <a:prstGeom prst="line">
            <a:avLst/>
          </a:prstGeom>
          <a:ln w="19050" cap="flat">
            <a:solidFill>
              <a:srgbClr val="0E0C0B"/>
            </a:solidFill>
            <a:prstDash val="solid"/>
            <a:headEnd type="none" w="sm" len="sm"/>
            <a:tailEnd type="none" w="sm" len="sm"/>
          </a:ln>
        </p:spPr>
        <p:txBody>
          <a:bodyPr/>
          <a:lstStyle/>
          <a:p>
            <a:endParaRPr lang="en-US"/>
          </a:p>
        </p:txBody>
      </p:sp>
      <p:sp>
        <p:nvSpPr>
          <p:cNvPr id="4" name="AutoShape 4"/>
          <p:cNvSpPr/>
          <p:nvPr/>
        </p:nvSpPr>
        <p:spPr>
          <a:xfrm>
            <a:off x="-9525" y="9254954"/>
            <a:ext cx="18297525" cy="1116409"/>
          </a:xfrm>
          <a:prstGeom prst="rect">
            <a:avLst/>
          </a:prstGeom>
          <a:solidFill>
            <a:srgbClr val="F0FD71"/>
          </a:solidFill>
        </p:spPr>
        <p:txBody>
          <a:bodyPr/>
          <a:lstStyle/>
          <a:p>
            <a:endParaRPr lang="en-US"/>
          </a:p>
        </p:txBody>
      </p:sp>
      <p:pic>
        <p:nvPicPr>
          <p:cNvPr id="5" name="Picture 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rcRect t="1829" r="11269"/>
          <a:stretch>
            <a:fillRect/>
          </a:stretch>
        </p:blipFill>
        <p:spPr>
          <a:xfrm>
            <a:off x="8690825" y="2880234"/>
            <a:ext cx="9431541" cy="5869675"/>
          </a:xfrm>
          <a:prstGeom prst="rect">
            <a:avLst/>
          </a:prstGeom>
        </p:spPr>
      </p:pic>
      <p:sp>
        <p:nvSpPr>
          <p:cNvPr id="6" name="Freeform 6"/>
          <p:cNvSpPr/>
          <p:nvPr/>
        </p:nvSpPr>
        <p:spPr>
          <a:xfrm>
            <a:off x="265633" y="2480027"/>
            <a:ext cx="8425192" cy="6774926"/>
          </a:xfrm>
          <a:custGeom>
            <a:avLst/>
            <a:gdLst/>
            <a:ahLst/>
            <a:cxnLst/>
            <a:rect l="l" t="t" r="r" b="b"/>
            <a:pathLst>
              <a:path w="8425192" h="6774926">
                <a:moveTo>
                  <a:pt x="0" y="0"/>
                </a:moveTo>
                <a:lnTo>
                  <a:pt x="8425192" y="0"/>
                </a:lnTo>
                <a:lnTo>
                  <a:pt x="8425192" y="6774927"/>
                </a:lnTo>
                <a:lnTo>
                  <a:pt x="0" y="6774927"/>
                </a:lnTo>
                <a:lnTo>
                  <a:pt x="0" y="0"/>
                </a:lnTo>
                <a:close/>
              </a:path>
            </a:pathLst>
          </a:custGeom>
          <a:blipFill>
            <a:blip r:embed="rId5"/>
            <a:stretch>
              <a:fillRect t="-906" b="-906"/>
            </a:stretch>
          </a:blipFill>
        </p:spPr>
        <p:txBody>
          <a:bodyPr/>
          <a:lstStyle/>
          <a:p>
            <a:endParaRPr lang="en-US"/>
          </a:p>
        </p:txBody>
      </p:sp>
      <p:sp>
        <p:nvSpPr>
          <p:cNvPr id="7" name="TextBox 7"/>
          <p:cNvSpPr txBox="1"/>
          <p:nvPr/>
        </p:nvSpPr>
        <p:spPr>
          <a:xfrm>
            <a:off x="265633" y="9679076"/>
            <a:ext cx="1526135" cy="455295"/>
          </a:xfrm>
          <a:prstGeom prst="rect">
            <a:avLst/>
          </a:prstGeom>
        </p:spPr>
        <p:txBody>
          <a:bodyPr lIns="0" tIns="0" rIns="0" bIns="0" rtlCol="0" anchor="t">
            <a:spAutoFit/>
          </a:bodyPr>
          <a:lstStyle/>
          <a:p>
            <a:pPr>
              <a:lnSpc>
                <a:spcPts val="3780"/>
              </a:lnSpc>
            </a:pPr>
            <a:r>
              <a:rPr lang="en-US" sz="2700">
                <a:solidFill>
                  <a:srgbClr val="0E0C0B"/>
                </a:solidFill>
                <a:latin typeface="Rubik Mono Bold"/>
              </a:rPr>
              <a:t>09</a:t>
            </a:r>
          </a:p>
        </p:txBody>
      </p:sp>
      <p:sp>
        <p:nvSpPr>
          <p:cNvPr id="8" name="TextBox 8"/>
          <p:cNvSpPr txBox="1"/>
          <p:nvPr/>
        </p:nvSpPr>
        <p:spPr>
          <a:xfrm>
            <a:off x="13506658" y="271178"/>
            <a:ext cx="7801461" cy="1113581"/>
          </a:xfrm>
          <a:prstGeom prst="rect">
            <a:avLst/>
          </a:prstGeom>
        </p:spPr>
        <p:txBody>
          <a:bodyPr lIns="0" tIns="0" rIns="0" bIns="0" rtlCol="0" anchor="t">
            <a:spAutoFit/>
          </a:bodyPr>
          <a:lstStyle/>
          <a:p>
            <a:pPr>
              <a:lnSpc>
                <a:spcPts val="8861"/>
              </a:lnSpc>
            </a:pPr>
            <a:r>
              <a:rPr lang="en-US" sz="6816">
                <a:solidFill>
                  <a:srgbClr val="000000"/>
                </a:solidFill>
                <a:latin typeface="Archivo Black"/>
              </a:rPr>
              <a:t>STORY 3</a:t>
            </a:r>
          </a:p>
        </p:txBody>
      </p:sp>
      <p:sp>
        <p:nvSpPr>
          <p:cNvPr id="9" name="TextBox 9"/>
          <p:cNvSpPr txBox="1"/>
          <p:nvPr/>
        </p:nvSpPr>
        <p:spPr>
          <a:xfrm>
            <a:off x="265633" y="929992"/>
            <a:ext cx="11464712" cy="842645"/>
          </a:xfrm>
          <a:prstGeom prst="rect">
            <a:avLst/>
          </a:prstGeom>
        </p:spPr>
        <p:txBody>
          <a:bodyPr lIns="0" tIns="0" rIns="0" bIns="0" rtlCol="0" anchor="t">
            <a:spAutoFit/>
          </a:bodyPr>
          <a:lstStyle/>
          <a:p>
            <a:pPr marL="528954" lvl="1" indent="-264477" algn="just">
              <a:lnSpc>
                <a:spcPts val="3429"/>
              </a:lnSpc>
              <a:buFont typeface="Arial"/>
              <a:buChar char="•"/>
            </a:pPr>
            <a:r>
              <a:rPr lang="en-US" sz="2449">
                <a:solidFill>
                  <a:srgbClr val="737373"/>
                </a:solidFill>
                <a:latin typeface="Glacial Indifference"/>
              </a:rPr>
              <a:t>Analyzing Trucks with High and Low Risk Factors, Including Metrics such as Miles Driven, Events, and Fuel Consumption.</a:t>
            </a:r>
          </a:p>
        </p:txBody>
      </p:sp>
    </p:spTree>
  </p:cSld>
  <p:clrMapOvr>
    <a:masterClrMapping/>
  </p:clrMapOvr>
  <p:timing>
    <p:tnLst>
      <p:par>
        <p:cTn id="1" dur="indefinite" restart="never" nodeType="tmRoot">
          <p:childTnLst>
            <p:video>
              <p:cMediaNode vol="100000">
                <p:cTn id="2"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559</Words>
  <Application>Microsoft Office PowerPoint</Application>
  <PresentationFormat>Custom</PresentationFormat>
  <Paragraphs>88</Paragraphs>
  <Slides>14</Slides>
  <Notes>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Roboto Bold</vt:lpstr>
      <vt:lpstr>Rubik Mono Bold</vt:lpstr>
      <vt:lpstr>Glacial Indifference Bold</vt:lpstr>
      <vt:lpstr>Rubik Mono</vt:lpstr>
      <vt:lpstr>Calibri</vt:lpstr>
      <vt:lpstr>Oswald Bold Italics</vt:lpstr>
      <vt:lpstr>Arial</vt:lpstr>
      <vt:lpstr>Anonymous Pro Bold Italics</vt:lpstr>
      <vt:lpstr>Glacial Indifference Italics</vt:lpstr>
      <vt:lpstr>DM Sans</vt:lpstr>
      <vt:lpstr>Glacial Indifference</vt:lpstr>
      <vt:lpstr>Roboto</vt:lpstr>
      <vt:lpstr>Archivo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Analysis of Truck Drivers</dc:title>
  <dc:creator>pranav panchal</dc:creator>
  <cp:lastModifiedBy>pranav panchal</cp:lastModifiedBy>
  <cp:revision>4</cp:revision>
  <dcterms:created xsi:type="dcterms:W3CDTF">2006-08-16T00:00:00Z</dcterms:created>
  <dcterms:modified xsi:type="dcterms:W3CDTF">2024-02-11T18:04:47Z</dcterms:modified>
  <dc:identifier>DAFyHh7U5fU</dc:identifier>
</cp:coreProperties>
</file>