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58" r:id="rId7"/>
    <p:sldId id="269" r:id="rId8"/>
    <p:sldId id="272" r:id="rId9"/>
    <p:sldId id="273" r:id="rId10"/>
    <p:sldId id="274" r:id="rId11"/>
    <p:sldId id="275" r:id="rId12"/>
    <p:sldId id="277" r:id="rId13"/>
    <p:sldId id="276" r:id="rId14"/>
    <p:sldId id="278" r:id="rId15"/>
    <p:sldId id="279" r:id="rId16"/>
    <p:sldId id="280" r:id="rId17"/>
    <p:sldId id="281" r:id="rId18"/>
    <p:sldId id="261" r:id="rId19"/>
    <p:sldId id="266"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704" autoAdjust="0"/>
  </p:normalViewPr>
  <p:slideViewPr>
    <p:cSldViewPr snapToGrid="0">
      <p:cViewPr>
        <p:scale>
          <a:sx n="74" d="100"/>
          <a:sy n="74" d="100"/>
        </p:scale>
        <p:origin x="376"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2/12/2024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Excel%20Project.xlsx"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434840"/>
            <a:ext cx="4941771" cy="1122202"/>
          </a:xfrm>
        </p:spPr>
        <p:txBody>
          <a:bodyPr/>
          <a:lstStyle/>
          <a:p>
            <a:r>
              <a:rPr lang="en-US" dirty="0"/>
              <a:t>Excel Project</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396660"/>
          </a:xfrm>
        </p:spPr>
        <p:txBody>
          <a:bodyPr>
            <a:normAutofit/>
          </a:bodyPr>
          <a:lstStyle/>
          <a:p>
            <a:r>
              <a:rPr lang="en-US" dirty="0"/>
              <a:t>Pranav Panchal</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882395-F672-E9E8-E345-14F705DCF43C}"/>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FF422AA-8EFD-F6D6-AFF3-C28BB32496AC}"/>
              </a:ext>
            </a:extLst>
          </p:cNvPr>
          <p:cNvSpPr>
            <a:spLocks noGrp="1"/>
          </p:cNvSpPr>
          <p:nvPr>
            <p:ph type="sldNum" sz="quarter" idx="12"/>
          </p:nvPr>
        </p:nvSpPr>
        <p:spPr/>
        <p:txBody>
          <a:bodyPr/>
          <a:lstStyle/>
          <a:p>
            <a:fld id="{A49DFD55-3C28-40EF-9E31-A92D2E4017FF}" type="slidenum">
              <a:rPr lang="en-US" smtClean="0"/>
              <a:pPr/>
              <a:t>10</a:t>
            </a:fld>
            <a:endParaRPr lang="en-US" dirty="0"/>
          </a:p>
        </p:txBody>
      </p:sp>
      <p:sp>
        <p:nvSpPr>
          <p:cNvPr id="6" name="TextBox 5">
            <a:extLst>
              <a:ext uri="{FF2B5EF4-FFF2-40B4-BE49-F238E27FC236}">
                <a16:creationId xmlns:a16="http://schemas.microsoft.com/office/drawing/2014/main" id="{FB20520F-E5D1-A967-0896-76E7015C9433}"/>
              </a:ext>
            </a:extLst>
          </p:cNvPr>
          <p:cNvSpPr txBox="1"/>
          <p:nvPr/>
        </p:nvSpPr>
        <p:spPr>
          <a:xfrm>
            <a:off x="664234" y="379563"/>
            <a:ext cx="10466717" cy="2167260"/>
          </a:xfrm>
          <a:prstGeom prst="rect">
            <a:avLst/>
          </a:prstGeom>
          <a:noFill/>
        </p:spPr>
        <p:txBody>
          <a:bodyPr wrap="square" rtlCol="0">
            <a:spAutoFit/>
          </a:bodyPr>
          <a:lstStyle/>
          <a:p>
            <a:pPr marL="342900" marR="0" indent="-342900">
              <a:lnSpc>
                <a:spcPct val="115000"/>
              </a:lnSpc>
              <a:spcBef>
                <a:spcPts val="0"/>
              </a:spcBef>
              <a:spcAft>
                <a:spcPts val="80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Build a simulation model to predict the mean daily profit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Claw when they sell 60% of the lobster caught to Louie’s Lobster Shack (and the remaining lobster to Star Market).</a:t>
            </a:r>
          </a:p>
          <a:p>
            <a:pPr marL="342900" marR="0" lvl="0" indent="-342900">
              <a:lnSpc>
                <a:spcPct val="115000"/>
              </a:lnSpc>
              <a:spcBef>
                <a:spcPts val="0"/>
              </a:spcBef>
              <a:spcAft>
                <a:spcPts val="0"/>
              </a:spcAft>
              <a:buFont typeface="+mj-lt"/>
              <a:buAutoNum type="alphaLcParen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is the mean profit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Claw?</a:t>
            </a:r>
          </a:p>
          <a:p>
            <a:pPr marL="342900" marR="0" lvl="0" indent="-342900">
              <a:lnSpc>
                <a:spcPct val="115000"/>
              </a:lnSpc>
              <a:spcBef>
                <a:spcPts val="0"/>
              </a:spcBef>
              <a:spcAft>
                <a:spcPts val="0"/>
              </a:spcAft>
              <a:buFont typeface="+mj-lt"/>
              <a:buAutoNum type="alphaLcParen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What is the standard deviation of the profit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Claw? </a:t>
            </a:r>
          </a:p>
          <a:p>
            <a:pPr marL="342900" marR="0" lvl="0" indent="-342900">
              <a:lnSpc>
                <a:spcPct val="115000"/>
              </a:lnSpc>
              <a:spcBef>
                <a:spcPts val="0"/>
              </a:spcBef>
              <a:spcAft>
                <a:spcPts val="800"/>
              </a:spcAft>
              <a:buFont typeface="+mj-lt"/>
              <a:buAutoNum type="alphaLcParen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is the probability that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Claw will make less than $2,000 in daily profit?</a:t>
            </a:r>
          </a:p>
          <a:p>
            <a:endParaRPr lang="en-US" dirty="0"/>
          </a:p>
        </p:txBody>
      </p:sp>
      <p:pic>
        <p:nvPicPr>
          <p:cNvPr id="7" name="Picture 6" descr="A screenshot of a computer&#10;&#10;Description automatically generated">
            <a:extLst>
              <a:ext uri="{FF2B5EF4-FFF2-40B4-BE49-F238E27FC236}">
                <a16:creationId xmlns:a16="http://schemas.microsoft.com/office/drawing/2014/main" id="{E6A29D7E-BB52-726C-0EA4-335CD5ABD97F}"/>
              </a:ext>
            </a:extLst>
          </p:cNvPr>
          <p:cNvPicPr>
            <a:picLocks noChangeAspect="1"/>
          </p:cNvPicPr>
          <p:nvPr/>
        </p:nvPicPr>
        <p:blipFill>
          <a:blip r:embed="rId2"/>
          <a:stretch>
            <a:fillRect/>
          </a:stretch>
        </p:blipFill>
        <p:spPr>
          <a:xfrm>
            <a:off x="2086451" y="2317629"/>
            <a:ext cx="7179460" cy="3663236"/>
          </a:xfrm>
          <a:prstGeom prst="rect">
            <a:avLst/>
          </a:prstGeom>
        </p:spPr>
      </p:pic>
    </p:spTree>
    <p:extLst>
      <p:ext uri="{BB962C8B-B14F-4D97-AF65-F5344CB8AC3E}">
        <p14:creationId xmlns:p14="http://schemas.microsoft.com/office/powerpoint/2010/main" val="100739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A796FA-F43D-87B5-BE00-7C8F8EA927BB}"/>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
        <p:nvSpPr>
          <p:cNvPr id="6" name="TextBox 5">
            <a:extLst>
              <a:ext uri="{FF2B5EF4-FFF2-40B4-BE49-F238E27FC236}">
                <a16:creationId xmlns:a16="http://schemas.microsoft.com/office/drawing/2014/main" id="{4AAE5D80-5B34-B0B7-6C51-E61E4BC2AB5D}"/>
              </a:ext>
            </a:extLst>
          </p:cNvPr>
          <p:cNvSpPr txBox="1"/>
          <p:nvPr/>
        </p:nvSpPr>
        <p:spPr>
          <a:xfrm>
            <a:off x="570781" y="357108"/>
            <a:ext cx="9411419" cy="954107"/>
          </a:xfrm>
          <a:prstGeom prst="rect">
            <a:avLst/>
          </a:prstGeom>
          <a:noFill/>
        </p:spPr>
        <p:txBody>
          <a:bodyPr wrap="square" rtlCol="0">
            <a:spAutoFit/>
          </a:bodyPr>
          <a:lstStyle/>
          <a:p>
            <a:r>
              <a:rPr lang="en-US" sz="1400" kern="100" dirty="0">
                <a:effectLst/>
                <a:latin typeface="Aptos" panose="020B0004020202020204" pitchFamily="34" charset="0"/>
                <a:ea typeface="Aptos" panose="020B0004020202020204" pitchFamily="34" charset="0"/>
                <a:cs typeface="Times New Roman" panose="02020603050405020304" pitchFamily="18" charset="0"/>
              </a:rPr>
              <a:t>2.  What percentage of the lobster caught should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Claw sell to Louie’s Lobster Shack to maximize the expected profit? </a:t>
            </a:r>
          </a:p>
          <a:p>
            <a:pPr marL="342900" indent="-342900">
              <a:buFont typeface="+mj-lt"/>
              <a:buAutoNum type="arabicPeriod"/>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400" dirty="0"/>
          </a:p>
        </p:txBody>
      </p:sp>
      <p:pic>
        <p:nvPicPr>
          <p:cNvPr id="7" name="Picture 6" descr="A close-up of a graph&#10;&#10;Description automatically generated">
            <a:extLst>
              <a:ext uri="{FF2B5EF4-FFF2-40B4-BE49-F238E27FC236}">
                <a16:creationId xmlns:a16="http://schemas.microsoft.com/office/drawing/2014/main" id="{BB212CD5-59DA-B145-1E40-A684C2B28153}"/>
              </a:ext>
            </a:extLst>
          </p:cNvPr>
          <p:cNvPicPr>
            <a:picLocks noChangeAspect="1"/>
          </p:cNvPicPr>
          <p:nvPr/>
        </p:nvPicPr>
        <p:blipFill>
          <a:blip r:embed="rId2"/>
          <a:stretch>
            <a:fillRect/>
          </a:stretch>
        </p:blipFill>
        <p:spPr>
          <a:xfrm>
            <a:off x="802216" y="940280"/>
            <a:ext cx="8032672" cy="1820173"/>
          </a:xfrm>
          <a:prstGeom prst="rect">
            <a:avLst/>
          </a:prstGeom>
        </p:spPr>
      </p:pic>
      <p:sp>
        <p:nvSpPr>
          <p:cNvPr id="9" name="TextBox 8">
            <a:extLst>
              <a:ext uri="{FF2B5EF4-FFF2-40B4-BE49-F238E27FC236}">
                <a16:creationId xmlns:a16="http://schemas.microsoft.com/office/drawing/2014/main" id="{85B3C43B-7FC7-F682-4FAF-F992BD61E47B}"/>
              </a:ext>
            </a:extLst>
          </p:cNvPr>
          <p:cNvSpPr txBox="1"/>
          <p:nvPr/>
        </p:nvSpPr>
        <p:spPr>
          <a:xfrm>
            <a:off x="570781" y="2951946"/>
            <a:ext cx="9305745" cy="954107"/>
          </a:xfrm>
          <a:prstGeom prst="rect">
            <a:avLst/>
          </a:prstGeom>
          <a:noFill/>
        </p:spPr>
        <p:txBody>
          <a:bodyPr wrap="square">
            <a:spAutoFit/>
          </a:bodyPr>
          <a:lstStyle/>
          <a:p>
            <a:r>
              <a:rPr lang="en-US" sz="1400" dirty="0">
                <a:effectLst/>
                <a:latin typeface="Aptos" panose="020B0004020202020204" pitchFamily="34" charset="0"/>
                <a:ea typeface="Aptos" panose="020B0004020202020204" pitchFamily="34" charset="0"/>
                <a:cs typeface="Times New Roman" panose="02020603050405020304" pitchFamily="18" charset="0"/>
              </a:rPr>
              <a:t>3. Consider now the following change to the model you constructed in part 1: the amount of lobster caught by Boat 1 and the amount of lobster caught by Boat 2 are positively correlated, with a correlation coefficient of 0.9 (these two boats follow very similar routes). How does the mean and standard deviation of profit compare to your answers in part 1? Why should you expect to see this change? </a:t>
            </a:r>
            <a:endParaRPr lang="en-US" sz="1400" dirty="0"/>
          </a:p>
        </p:txBody>
      </p:sp>
      <p:pic>
        <p:nvPicPr>
          <p:cNvPr id="10" name="Picture 9" descr="A screenshot of a computer&#10;&#10;Description automatically generated">
            <a:extLst>
              <a:ext uri="{FF2B5EF4-FFF2-40B4-BE49-F238E27FC236}">
                <a16:creationId xmlns:a16="http://schemas.microsoft.com/office/drawing/2014/main" id="{00000000-0008-0000-0900-000003000000}"/>
              </a:ext>
            </a:extLst>
          </p:cNvPr>
          <p:cNvPicPr>
            <a:picLocks noChangeAspect="1"/>
          </p:cNvPicPr>
          <p:nvPr/>
        </p:nvPicPr>
        <p:blipFill>
          <a:blip r:embed="rId3"/>
          <a:stretch>
            <a:fillRect/>
          </a:stretch>
        </p:blipFill>
        <p:spPr>
          <a:xfrm>
            <a:off x="484624" y="3906053"/>
            <a:ext cx="5732145" cy="2635250"/>
          </a:xfrm>
          <a:prstGeom prst="rect">
            <a:avLst/>
          </a:prstGeom>
        </p:spPr>
      </p:pic>
      <p:pic>
        <p:nvPicPr>
          <p:cNvPr id="11" name="Picture 10" descr="A screen shot of a computer&#10;&#10;Description automatically generated">
            <a:extLst>
              <a:ext uri="{FF2B5EF4-FFF2-40B4-BE49-F238E27FC236}">
                <a16:creationId xmlns:a16="http://schemas.microsoft.com/office/drawing/2014/main" id="{00000000-0008-0000-0900-000002000000}"/>
              </a:ext>
            </a:extLst>
          </p:cNvPr>
          <p:cNvPicPr>
            <a:picLocks noChangeAspect="1"/>
          </p:cNvPicPr>
          <p:nvPr/>
        </p:nvPicPr>
        <p:blipFill>
          <a:blip r:embed="rId4"/>
          <a:stretch>
            <a:fillRect/>
          </a:stretch>
        </p:blipFill>
        <p:spPr>
          <a:xfrm>
            <a:off x="6423804" y="3881133"/>
            <a:ext cx="4669766" cy="2619759"/>
          </a:xfrm>
          <a:prstGeom prst="rect">
            <a:avLst/>
          </a:prstGeom>
        </p:spPr>
      </p:pic>
    </p:spTree>
    <p:extLst>
      <p:ext uri="{BB962C8B-B14F-4D97-AF65-F5344CB8AC3E}">
        <p14:creationId xmlns:p14="http://schemas.microsoft.com/office/powerpoint/2010/main" val="312079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D1AC68-247A-379C-B1AA-904559495933}"/>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4C5A304-A7CC-EEE4-5731-4AB9738F4B5D}"/>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
        <p:nvSpPr>
          <p:cNvPr id="6" name="TextBox 5">
            <a:extLst>
              <a:ext uri="{FF2B5EF4-FFF2-40B4-BE49-F238E27FC236}">
                <a16:creationId xmlns:a16="http://schemas.microsoft.com/office/drawing/2014/main" id="{93A6D727-F963-FA71-7683-0A67E4FBF196}"/>
              </a:ext>
            </a:extLst>
          </p:cNvPr>
          <p:cNvSpPr txBox="1"/>
          <p:nvPr/>
        </p:nvSpPr>
        <p:spPr>
          <a:xfrm>
            <a:off x="543464" y="293298"/>
            <a:ext cx="10506974" cy="1421543"/>
          </a:xfrm>
          <a:prstGeom prst="rect">
            <a:avLst/>
          </a:prstGeom>
          <a:noFill/>
        </p:spPr>
        <p:txBody>
          <a:bodyPr wrap="square" rtlCol="0">
            <a:spAutoFit/>
          </a:bodyPr>
          <a:lstStyle/>
          <a:p>
            <a:pPr marL="0" marR="0">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4. Suppose that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Claw has the option of using an older sixth boat in addition to the five boats described above. Since the boat is so much older, it has twice the operating cost of the other boats ($900), and the amount of lobster it can bring in is more uncertain.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Claw estimates that the amount of lobster the sixth boat brings in is uniformly distributed from 100 pounds to 500 pounds. </a:t>
            </a:r>
          </a:p>
          <a:p>
            <a:pPr marL="342900" marR="0" lvl="0" indent="-342900">
              <a:lnSpc>
                <a:spcPct val="115000"/>
              </a:lnSpc>
              <a:spcBef>
                <a:spcPts val="0"/>
              </a:spcBef>
              <a:spcAft>
                <a:spcPts val="800"/>
              </a:spcAft>
              <a:buFont typeface="+mj-lt"/>
              <a:buAutoNum type="alphaLcParen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Adjust your model in part 1 to account for the possibility of using the sixth boat. Assuming that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Claw sells 60% of their total lobster to Louie’s Lobster Shack, should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Claw use the additional boat?</a:t>
            </a:r>
          </a:p>
        </p:txBody>
      </p:sp>
      <p:pic>
        <p:nvPicPr>
          <p:cNvPr id="7" name="Picture 6" descr="A screenshot of a graph&#10;&#10;Description automatically generated">
            <a:extLst>
              <a:ext uri="{FF2B5EF4-FFF2-40B4-BE49-F238E27FC236}">
                <a16:creationId xmlns:a16="http://schemas.microsoft.com/office/drawing/2014/main" id="{0FCDF512-EE81-724A-2750-42836ECD1C7D}"/>
              </a:ext>
            </a:extLst>
          </p:cNvPr>
          <p:cNvPicPr>
            <a:picLocks noChangeAspect="1"/>
          </p:cNvPicPr>
          <p:nvPr/>
        </p:nvPicPr>
        <p:blipFill>
          <a:blip r:embed="rId2"/>
          <a:stretch>
            <a:fillRect/>
          </a:stretch>
        </p:blipFill>
        <p:spPr>
          <a:xfrm>
            <a:off x="1666336" y="1957387"/>
            <a:ext cx="8150524" cy="4036077"/>
          </a:xfrm>
          <a:prstGeom prst="rect">
            <a:avLst/>
          </a:prstGeom>
        </p:spPr>
      </p:pic>
    </p:spTree>
    <p:extLst>
      <p:ext uri="{BB962C8B-B14F-4D97-AF65-F5344CB8AC3E}">
        <p14:creationId xmlns:p14="http://schemas.microsoft.com/office/powerpoint/2010/main" val="406111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F345-19FE-C5F2-51E2-94EB9AAC43CF}"/>
              </a:ext>
            </a:extLst>
          </p:cNvPr>
          <p:cNvSpPr>
            <a:spLocks noGrp="1"/>
          </p:cNvSpPr>
          <p:nvPr>
            <p:ph type="title"/>
          </p:nvPr>
        </p:nvSpPr>
        <p:spPr>
          <a:xfrm>
            <a:off x="838200" y="136525"/>
            <a:ext cx="10515600" cy="1325563"/>
          </a:xfrm>
        </p:spPr>
        <p:txBody>
          <a:bodyPr>
            <a:normAutofit/>
          </a:bodyPr>
          <a:lstStyle/>
          <a:p>
            <a:r>
              <a:rPr lang="en-US" sz="3200" dirty="0"/>
              <a:t>Dynamic Binary Tree</a:t>
            </a:r>
          </a:p>
        </p:txBody>
      </p:sp>
      <p:sp>
        <p:nvSpPr>
          <p:cNvPr id="4" name="Footer Placeholder 3">
            <a:extLst>
              <a:ext uri="{FF2B5EF4-FFF2-40B4-BE49-F238E27FC236}">
                <a16:creationId xmlns:a16="http://schemas.microsoft.com/office/drawing/2014/main" id="{334958A8-2EE3-A59F-5AF7-FF49BC999E8B}"/>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A58DEE4-C706-16DC-04C2-628B91FE2DFB}"/>
              </a:ext>
            </a:extLst>
          </p:cNvPr>
          <p:cNvSpPr>
            <a:spLocks noGrp="1"/>
          </p:cNvSpPr>
          <p:nvPr>
            <p:ph type="sldNum" sz="quarter" idx="12"/>
          </p:nvPr>
        </p:nvSpPr>
        <p:spPr/>
        <p:txBody>
          <a:bodyPr/>
          <a:lstStyle/>
          <a:p>
            <a:fld id="{A49DFD55-3C28-40EF-9E31-A92D2E4017FF}" type="slidenum">
              <a:rPr lang="en-US" smtClean="0"/>
              <a:pPr/>
              <a:t>13</a:t>
            </a:fld>
            <a:endParaRPr lang="en-US" dirty="0"/>
          </a:p>
        </p:txBody>
      </p:sp>
      <p:sp>
        <p:nvSpPr>
          <p:cNvPr id="6" name="TextBox 5">
            <a:extLst>
              <a:ext uri="{FF2B5EF4-FFF2-40B4-BE49-F238E27FC236}">
                <a16:creationId xmlns:a16="http://schemas.microsoft.com/office/drawing/2014/main" id="{911CF6CA-FC72-12C6-8461-2815B69F488D}"/>
              </a:ext>
            </a:extLst>
          </p:cNvPr>
          <p:cNvSpPr txBox="1"/>
          <p:nvPr/>
        </p:nvSpPr>
        <p:spPr>
          <a:xfrm>
            <a:off x="838200" y="1429078"/>
            <a:ext cx="3355676" cy="523220"/>
          </a:xfrm>
          <a:prstGeom prst="rect">
            <a:avLst/>
          </a:prstGeom>
          <a:noFill/>
        </p:spPr>
        <p:txBody>
          <a:bodyPr wrap="square" rtlCol="0">
            <a:spAutoFit/>
          </a:bodyPr>
          <a:lstStyle/>
          <a:p>
            <a:r>
              <a:rPr lang="en-US" sz="2800" b="1" dirty="0"/>
              <a:t>Problem Statement</a:t>
            </a:r>
          </a:p>
        </p:txBody>
      </p:sp>
      <p:sp>
        <p:nvSpPr>
          <p:cNvPr id="7" name="TextBox 6">
            <a:extLst>
              <a:ext uri="{FF2B5EF4-FFF2-40B4-BE49-F238E27FC236}">
                <a16:creationId xmlns:a16="http://schemas.microsoft.com/office/drawing/2014/main" id="{D8358D9F-A70F-FDE6-1385-34F80450EB89}"/>
              </a:ext>
            </a:extLst>
          </p:cNvPr>
          <p:cNvSpPr txBox="1"/>
          <p:nvPr/>
        </p:nvSpPr>
        <p:spPr>
          <a:xfrm>
            <a:off x="983411" y="2191110"/>
            <a:ext cx="9756476" cy="1384995"/>
          </a:xfrm>
          <a:prstGeom prst="rect">
            <a:avLst/>
          </a:prstGeom>
          <a:noFill/>
        </p:spPr>
        <p:txBody>
          <a:bodyPr wrap="square" rtlCol="0">
            <a:spAutoFit/>
          </a:bodyPr>
          <a:lstStyle/>
          <a:p>
            <a:r>
              <a:rPr lang="en-US" sz="1400" kern="100" dirty="0">
                <a:effectLst/>
                <a:latin typeface="Aptos" panose="020B0004020202020204" pitchFamily="34" charset="0"/>
                <a:ea typeface="Aptos" panose="020B0004020202020204" pitchFamily="34" charset="0"/>
                <a:cs typeface="Times New Roman" panose="02020603050405020304" pitchFamily="18" charset="0"/>
              </a:rPr>
              <a:t>The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Newtone</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Art Gallery has a valuable painting that it wishes to sell at auction. There will be three bidders for the painting. The first bidder will bid on Monday, the second on Tuesday, and the third will bid on Wednesday. Each bid must be accepted or rejected that same day. If all three bids are rejected, the painting will be sold for a standing offer of $900,000.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Newtone’s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chief auctioneer’s estimates for the bid probabilities are contained in the next table. </a:t>
            </a:r>
          </a:p>
          <a:p>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400" dirty="0"/>
          </a:p>
        </p:txBody>
      </p:sp>
      <p:pic>
        <p:nvPicPr>
          <p:cNvPr id="8" name="Picture 7" descr="A white rectangular object with black text&#10;&#10;Description automatically generated">
            <a:extLst>
              <a:ext uri="{FF2B5EF4-FFF2-40B4-BE49-F238E27FC236}">
                <a16:creationId xmlns:a16="http://schemas.microsoft.com/office/drawing/2014/main" id="{95B8E4A6-4F49-2ABB-08BE-4AA5E7375B59}"/>
              </a:ext>
            </a:extLst>
          </p:cNvPr>
          <p:cNvPicPr>
            <a:picLocks noChangeAspect="1"/>
          </p:cNvPicPr>
          <p:nvPr/>
        </p:nvPicPr>
        <p:blipFill>
          <a:blip r:embed="rId2"/>
          <a:stretch>
            <a:fillRect/>
          </a:stretch>
        </p:blipFill>
        <p:spPr>
          <a:xfrm>
            <a:off x="1721808" y="3184520"/>
            <a:ext cx="6671694" cy="2316285"/>
          </a:xfrm>
          <a:prstGeom prst="rect">
            <a:avLst/>
          </a:prstGeom>
        </p:spPr>
      </p:pic>
      <p:sp>
        <p:nvSpPr>
          <p:cNvPr id="9" name="TextBox 8">
            <a:extLst>
              <a:ext uri="{FF2B5EF4-FFF2-40B4-BE49-F238E27FC236}">
                <a16:creationId xmlns:a16="http://schemas.microsoft.com/office/drawing/2014/main" id="{3245E67C-AC21-2AA5-E661-CF7DFF248430}"/>
              </a:ext>
            </a:extLst>
          </p:cNvPr>
          <p:cNvSpPr txBox="1"/>
          <p:nvPr/>
        </p:nvSpPr>
        <p:spPr>
          <a:xfrm>
            <a:off x="983411" y="5540108"/>
            <a:ext cx="9756476" cy="738664"/>
          </a:xfrm>
          <a:prstGeom prst="rect">
            <a:avLst/>
          </a:prstGeom>
          <a:noFill/>
        </p:spPr>
        <p:txBody>
          <a:bodyPr wrap="square" rtlCol="0">
            <a:spAutoFit/>
          </a:bodyPr>
          <a:lstStyle/>
          <a:p>
            <a:r>
              <a:rPr lang="en-US" sz="1400" kern="100" dirty="0">
                <a:effectLst/>
                <a:latin typeface="Aptos" panose="020B0004020202020204" pitchFamily="34" charset="0"/>
                <a:ea typeface="Aptos" panose="020B0004020202020204" pitchFamily="34" charset="0"/>
                <a:cs typeface="Times New Roman" panose="02020603050405020304" pitchFamily="18" charset="0"/>
              </a:rPr>
              <a:t>For example, the auctioneer has estimated that the likelihood the second bidder will bid $2,000,000 is 90%. Formulate and solve the problem of deciding which bid to accept as a decision tree. What should the auctioneer do?</a:t>
            </a:r>
          </a:p>
          <a:p>
            <a:endParaRPr lang="en-US" sz="1400" dirty="0"/>
          </a:p>
        </p:txBody>
      </p:sp>
    </p:spTree>
    <p:extLst>
      <p:ext uri="{BB962C8B-B14F-4D97-AF65-F5344CB8AC3E}">
        <p14:creationId xmlns:p14="http://schemas.microsoft.com/office/powerpoint/2010/main" val="1373667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A6D3D4-70C4-427B-5F56-CEEC76E102F1}"/>
              </a:ext>
            </a:extLst>
          </p:cNvPr>
          <p:cNvSpPr>
            <a:spLocks noGrp="1"/>
          </p:cNvSpPr>
          <p:nvPr>
            <p:ph type="sldNum" sz="quarter" idx="12"/>
          </p:nvPr>
        </p:nvSpPr>
        <p:spPr/>
        <p:txBody>
          <a:bodyPr/>
          <a:lstStyle/>
          <a:p>
            <a:fld id="{A49DFD55-3C28-40EF-9E31-A92D2E4017FF}" type="slidenum">
              <a:rPr lang="en-US" smtClean="0"/>
              <a:pPr/>
              <a:t>14</a:t>
            </a:fld>
            <a:endParaRPr lang="en-US" dirty="0"/>
          </a:p>
        </p:txBody>
      </p:sp>
      <p:pic>
        <p:nvPicPr>
          <p:cNvPr id="7" name="Picture 6">
            <a:extLst>
              <a:ext uri="{FF2B5EF4-FFF2-40B4-BE49-F238E27FC236}">
                <a16:creationId xmlns:a16="http://schemas.microsoft.com/office/drawing/2014/main" id="{C097A4BC-82F8-20F6-F20F-E103D29C102E}"/>
              </a:ext>
            </a:extLst>
          </p:cNvPr>
          <p:cNvPicPr>
            <a:picLocks noChangeAspect="1"/>
          </p:cNvPicPr>
          <p:nvPr/>
        </p:nvPicPr>
        <p:blipFill>
          <a:blip r:embed="rId2"/>
          <a:stretch>
            <a:fillRect/>
          </a:stretch>
        </p:blipFill>
        <p:spPr>
          <a:xfrm>
            <a:off x="768584" y="870982"/>
            <a:ext cx="10411249" cy="4841230"/>
          </a:xfrm>
          <a:prstGeom prst="rect">
            <a:avLst/>
          </a:prstGeom>
        </p:spPr>
      </p:pic>
      <p:sp>
        <p:nvSpPr>
          <p:cNvPr id="8" name="TextBox 7">
            <a:extLst>
              <a:ext uri="{FF2B5EF4-FFF2-40B4-BE49-F238E27FC236}">
                <a16:creationId xmlns:a16="http://schemas.microsoft.com/office/drawing/2014/main" id="{CD1BE5BD-5CAE-4A6D-BD84-89FFF2ECB7F5}"/>
              </a:ext>
            </a:extLst>
          </p:cNvPr>
          <p:cNvSpPr txBox="1"/>
          <p:nvPr/>
        </p:nvSpPr>
        <p:spPr>
          <a:xfrm>
            <a:off x="4589253" y="501650"/>
            <a:ext cx="3571335" cy="369332"/>
          </a:xfrm>
          <a:prstGeom prst="rect">
            <a:avLst/>
          </a:prstGeom>
          <a:noFill/>
        </p:spPr>
        <p:txBody>
          <a:bodyPr wrap="square" rtlCol="0">
            <a:spAutoFit/>
          </a:bodyPr>
          <a:lstStyle/>
          <a:p>
            <a:r>
              <a:rPr lang="en-US" dirty="0"/>
              <a:t>Binary Tree</a:t>
            </a:r>
          </a:p>
        </p:txBody>
      </p:sp>
      <p:sp>
        <p:nvSpPr>
          <p:cNvPr id="9" name="TextBox 8">
            <a:extLst>
              <a:ext uri="{FF2B5EF4-FFF2-40B4-BE49-F238E27FC236}">
                <a16:creationId xmlns:a16="http://schemas.microsoft.com/office/drawing/2014/main" id="{BCF60184-3BA2-BDAA-EDA6-578CE2457348}"/>
              </a:ext>
            </a:extLst>
          </p:cNvPr>
          <p:cNvSpPr txBox="1"/>
          <p:nvPr/>
        </p:nvSpPr>
        <p:spPr>
          <a:xfrm>
            <a:off x="768584" y="5712212"/>
            <a:ext cx="7055574" cy="369332"/>
          </a:xfrm>
          <a:prstGeom prst="rect">
            <a:avLst/>
          </a:prstGeom>
          <a:noFill/>
        </p:spPr>
        <p:txBody>
          <a:bodyPr wrap="square" rtlCol="0">
            <a:spAutoFit/>
          </a:bodyPr>
          <a:lstStyle/>
          <a:p>
            <a:r>
              <a:rPr lang="en-US" dirty="0"/>
              <a:t>The final Bid accepted is $2.6M.</a:t>
            </a:r>
          </a:p>
        </p:txBody>
      </p:sp>
    </p:spTree>
    <p:extLst>
      <p:ext uri="{BB962C8B-B14F-4D97-AF65-F5344CB8AC3E}">
        <p14:creationId xmlns:p14="http://schemas.microsoft.com/office/powerpoint/2010/main" val="1041014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637-CCAA-425E-A57A-6205AFDC8B8C}"/>
              </a:ext>
            </a:extLst>
          </p:cNvPr>
          <p:cNvSpPr>
            <a:spLocks noGrp="1"/>
          </p:cNvSpPr>
          <p:nvPr>
            <p:ph type="title"/>
          </p:nvPr>
        </p:nvSpPr>
        <p:spPr>
          <a:xfrm>
            <a:off x="1885156" y="892177"/>
            <a:ext cx="8421688" cy="1325563"/>
          </a:xfrm>
        </p:spPr>
        <p:txBody>
          <a:bodyPr/>
          <a:lstStyle/>
          <a:p>
            <a:r>
              <a:rPr lang="en-US" dirty="0"/>
              <a:t>Learning Outcome from all 3 models</a:t>
            </a:r>
          </a:p>
        </p:txBody>
      </p:sp>
      <p:sp>
        <p:nvSpPr>
          <p:cNvPr id="3" name="Text Placeholder 2">
            <a:extLst>
              <a:ext uri="{FF2B5EF4-FFF2-40B4-BE49-F238E27FC236}">
                <a16:creationId xmlns:a16="http://schemas.microsoft.com/office/drawing/2014/main" id="{D851C395-6BC4-4F00-B40B-069DBBB7C08B}"/>
              </a:ext>
            </a:extLst>
          </p:cNvPr>
          <p:cNvSpPr>
            <a:spLocks noGrp="1"/>
          </p:cNvSpPr>
          <p:nvPr>
            <p:ph type="body" idx="1"/>
          </p:nvPr>
        </p:nvSpPr>
        <p:spPr>
          <a:xfrm>
            <a:off x="543465" y="2067723"/>
            <a:ext cx="3087356" cy="823912"/>
          </a:xfrm>
        </p:spPr>
        <p:txBody>
          <a:bodyPr/>
          <a:lstStyle/>
          <a:p>
            <a:r>
              <a:rPr lang="en-US" dirty="0"/>
              <a:t>Discrete  Optimization</a:t>
            </a:r>
          </a:p>
        </p:txBody>
      </p:sp>
      <p:sp>
        <p:nvSpPr>
          <p:cNvPr id="4" name="Content Placeholder 3">
            <a:extLst>
              <a:ext uri="{FF2B5EF4-FFF2-40B4-BE49-F238E27FC236}">
                <a16:creationId xmlns:a16="http://schemas.microsoft.com/office/drawing/2014/main" id="{A1D16151-9486-4A03-AE3A-F1CC562E0564}"/>
              </a:ext>
            </a:extLst>
          </p:cNvPr>
          <p:cNvSpPr>
            <a:spLocks noGrp="1"/>
          </p:cNvSpPr>
          <p:nvPr>
            <p:ph sz="half" idx="2"/>
          </p:nvPr>
        </p:nvSpPr>
        <p:spPr>
          <a:xfrm>
            <a:off x="543465" y="3184743"/>
            <a:ext cx="3295290" cy="2689846"/>
          </a:xfrm>
        </p:spPr>
        <p:txBody>
          <a:bodyPr>
            <a:normAutofit/>
          </a:bodyPr>
          <a:lstStyle/>
          <a:p>
            <a:pPr algn="l">
              <a:buFont typeface="+mj-lt"/>
              <a:buAutoNum type="arabicPeriod"/>
            </a:pPr>
            <a:r>
              <a:rPr lang="en-US" dirty="0"/>
              <a:t>Understand the process of formulating a discrete optimization model for revenue maximization.</a:t>
            </a:r>
          </a:p>
          <a:p>
            <a:pPr algn="l">
              <a:buFont typeface="+mj-lt"/>
              <a:buAutoNum type="arabicPeriod"/>
            </a:pPr>
            <a:r>
              <a:rPr lang="en-US" dirty="0"/>
              <a:t>Demonstrate proficiency in constructing linear optimization models in Excel.</a:t>
            </a:r>
          </a:p>
          <a:p>
            <a:pPr algn="l">
              <a:buFont typeface="+mj-lt"/>
              <a:buAutoNum type="arabicPeriod"/>
            </a:pPr>
            <a:r>
              <a:rPr lang="en-US" dirty="0"/>
              <a:t>Ability to incorporate additional constraints to capture fairness considerations in allocation decisions.</a:t>
            </a:r>
          </a:p>
        </p:txBody>
      </p:sp>
      <p:sp>
        <p:nvSpPr>
          <p:cNvPr id="5" name="Text Placeholder 4">
            <a:extLst>
              <a:ext uri="{FF2B5EF4-FFF2-40B4-BE49-F238E27FC236}">
                <a16:creationId xmlns:a16="http://schemas.microsoft.com/office/drawing/2014/main" id="{DDE59236-37DD-4582-A2A0-3F9A13A3B55D}"/>
              </a:ext>
            </a:extLst>
          </p:cNvPr>
          <p:cNvSpPr>
            <a:spLocks noGrp="1"/>
          </p:cNvSpPr>
          <p:nvPr>
            <p:ph type="body" sz="quarter" idx="3"/>
          </p:nvPr>
        </p:nvSpPr>
        <p:spPr>
          <a:xfrm>
            <a:off x="4400285" y="2067723"/>
            <a:ext cx="2896671" cy="823912"/>
          </a:xfrm>
        </p:spPr>
        <p:txBody>
          <a:bodyPr/>
          <a:lstStyle/>
          <a:p>
            <a:r>
              <a:rPr lang="en-US" dirty="0"/>
              <a:t>Simulation</a:t>
            </a:r>
          </a:p>
        </p:txBody>
      </p:sp>
      <p:sp>
        <p:nvSpPr>
          <p:cNvPr id="6" name="Content Placeholder 5">
            <a:extLst>
              <a:ext uri="{FF2B5EF4-FFF2-40B4-BE49-F238E27FC236}">
                <a16:creationId xmlns:a16="http://schemas.microsoft.com/office/drawing/2014/main" id="{DE1CCF0F-F0BB-42D7-B3C2-C29336739F32}"/>
              </a:ext>
            </a:extLst>
          </p:cNvPr>
          <p:cNvSpPr>
            <a:spLocks noGrp="1"/>
          </p:cNvSpPr>
          <p:nvPr>
            <p:ph sz="quarter" idx="4"/>
          </p:nvPr>
        </p:nvSpPr>
        <p:spPr>
          <a:xfrm>
            <a:off x="4276594" y="3184742"/>
            <a:ext cx="3495806" cy="3328200"/>
          </a:xfrm>
        </p:spPr>
        <p:txBody>
          <a:bodyPr>
            <a:normAutofit/>
          </a:bodyPr>
          <a:lstStyle/>
          <a:p>
            <a:pPr algn="l">
              <a:buFont typeface="+mj-lt"/>
              <a:buAutoNum type="arabicPeriod"/>
            </a:pPr>
            <a:r>
              <a:rPr lang="en-US" dirty="0"/>
              <a:t> Develop a simulation model to predict outcomes under uncertain conditions.</a:t>
            </a:r>
          </a:p>
          <a:p>
            <a:r>
              <a:rPr lang="en-US" dirty="0"/>
              <a:t>2. Utilize simulation results to make strategic decisions, such as determining optimal sales percentages.</a:t>
            </a:r>
          </a:p>
          <a:p>
            <a:r>
              <a:rPr lang="en-US" dirty="0"/>
              <a:t>3. Evaluate the feasibility of incorporating additional resources or options into decision-making processes based on simulation outcomes.</a:t>
            </a:r>
          </a:p>
        </p:txBody>
      </p:sp>
      <p:sp>
        <p:nvSpPr>
          <p:cNvPr id="7" name="Text Placeholder 6">
            <a:extLst>
              <a:ext uri="{FF2B5EF4-FFF2-40B4-BE49-F238E27FC236}">
                <a16:creationId xmlns:a16="http://schemas.microsoft.com/office/drawing/2014/main" id="{1F939793-2181-4A3D-9C5A-CE676CC83EC0}"/>
              </a:ext>
            </a:extLst>
          </p:cNvPr>
          <p:cNvSpPr>
            <a:spLocks noGrp="1"/>
          </p:cNvSpPr>
          <p:nvPr>
            <p:ph type="body" idx="13"/>
          </p:nvPr>
        </p:nvSpPr>
        <p:spPr>
          <a:xfrm>
            <a:off x="8066420" y="2067723"/>
            <a:ext cx="2882475" cy="823912"/>
          </a:xfrm>
        </p:spPr>
        <p:txBody>
          <a:bodyPr/>
          <a:lstStyle/>
          <a:p>
            <a:r>
              <a:rPr lang="en-US" dirty="0"/>
              <a:t>Dynamic Binary Tree</a:t>
            </a:r>
          </a:p>
        </p:txBody>
      </p:sp>
      <p:sp>
        <p:nvSpPr>
          <p:cNvPr id="8" name="Content Placeholder 7">
            <a:extLst>
              <a:ext uri="{FF2B5EF4-FFF2-40B4-BE49-F238E27FC236}">
                <a16:creationId xmlns:a16="http://schemas.microsoft.com/office/drawing/2014/main" id="{C9FA0B0D-7B36-4D63-86BD-20E6E1B6A0D8}"/>
              </a:ext>
            </a:extLst>
          </p:cNvPr>
          <p:cNvSpPr>
            <a:spLocks noGrp="1"/>
          </p:cNvSpPr>
          <p:nvPr>
            <p:ph sz="half" idx="14"/>
          </p:nvPr>
        </p:nvSpPr>
        <p:spPr>
          <a:xfrm>
            <a:off x="8066420" y="3184742"/>
            <a:ext cx="3389459" cy="3086662"/>
          </a:xfrm>
        </p:spPr>
        <p:txBody>
          <a:bodyPr>
            <a:normAutofit/>
          </a:bodyPr>
          <a:lstStyle/>
          <a:p>
            <a:pPr algn="l">
              <a:buFont typeface="+mj-lt"/>
              <a:buAutoNum type="arabicPeriod"/>
            </a:pPr>
            <a:r>
              <a:rPr lang="en-US" dirty="0"/>
              <a:t>Formulate decision trees to model sequential decision-making processes.</a:t>
            </a:r>
          </a:p>
          <a:p>
            <a:pPr algn="l">
              <a:buFont typeface="+mj-lt"/>
              <a:buAutoNum type="arabicPeriod"/>
            </a:pPr>
            <a:r>
              <a:rPr lang="en-US" dirty="0"/>
              <a:t>Evaluate probabilities associated with different decision paths to determine optimal strategies.</a:t>
            </a:r>
          </a:p>
          <a:p>
            <a:pPr algn="l">
              <a:buFont typeface="+mj-lt"/>
              <a:buAutoNum type="arabicPeriod"/>
            </a:pPr>
            <a:r>
              <a:rPr lang="en-US" dirty="0"/>
              <a:t>Recommend optimal actions based on decision tree analysis to maximize outcomes in auction settings.</a:t>
            </a:r>
          </a:p>
        </p:txBody>
      </p:sp>
      <p:sp>
        <p:nvSpPr>
          <p:cNvPr id="11" name="Slide Number Placeholder 10">
            <a:extLst>
              <a:ext uri="{FF2B5EF4-FFF2-40B4-BE49-F238E27FC236}">
                <a16:creationId xmlns:a16="http://schemas.microsoft.com/office/drawing/2014/main" id="{7AE81C1E-A7C3-40CD-9C11-0C03A2221292}"/>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15</a:t>
            </a:fld>
            <a:endParaRPr lang="en-US" dirty="0"/>
          </a:p>
        </p:txBody>
      </p:sp>
    </p:spTree>
    <p:extLst>
      <p:ext uri="{BB962C8B-B14F-4D97-AF65-F5344CB8AC3E}">
        <p14:creationId xmlns:p14="http://schemas.microsoft.com/office/powerpoint/2010/main" val="142942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59621" y="136525"/>
            <a:ext cx="5111750" cy="1204912"/>
          </a:xfrm>
        </p:spPr>
        <p:txBody>
          <a:bodyPr/>
          <a:lstStyle/>
          <a:p>
            <a:r>
              <a:rPr lang="en-US" dirty="0"/>
              <a:t>SUMMARY</a:t>
            </a:r>
          </a:p>
        </p:txBody>
      </p:sp>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5459621" y="1409279"/>
            <a:ext cx="6436205" cy="5017399"/>
          </a:xfrm>
        </p:spPr>
        <p:txBody>
          <a:bodyPr>
            <a:noAutofit/>
          </a:bodyPr>
          <a:lstStyle/>
          <a:p>
            <a:pPr algn="l"/>
            <a:r>
              <a:rPr lang="en-US" dirty="0"/>
              <a:t>The presentation showcases the application of Excel models in solving diverse business problems encountered in operations research and management.</a:t>
            </a:r>
          </a:p>
          <a:p>
            <a:pPr algn="l">
              <a:buFont typeface="+mj-lt"/>
              <a:buAutoNum type="arabicPeriod"/>
            </a:pPr>
            <a:r>
              <a:rPr lang="en-US" dirty="0"/>
              <a:t>Discrete Optimization: The first problem focuses on revenue maximization for the Richardson Development Company through the acceptance of bids for subdivided land. Construct a linear optimization model and incorporate additional constraints to ensure fairness in bid allocation, demonstrating proficiency in quantitative modelling and strategic decision-making.</a:t>
            </a:r>
          </a:p>
          <a:p>
            <a:pPr algn="l">
              <a:buFont typeface="+mj-lt"/>
              <a:buAutoNum type="arabicPeriod"/>
            </a:pPr>
            <a:r>
              <a:rPr lang="en-US" dirty="0"/>
              <a:t>Simulation: The second problem involves predicting daily profits for </a:t>
            </a:r>
            <a:r>
              <a:rPr lang="en-US" dirty="0" err="1"/>
              <a:t>Lobstah</a:t>
            </a:r>
            <a:r>
              <a:rPr lang="en-US" dirty="0"/>
              <a:t> Claw's lobster fleet operations under uncertain conditions. Through simulation modelling, analyzed mean profits, standard deviations, and probabilities to </a:t>
            </a:r>
            <a:r>
              <a:rPr lang="en-US" dirty="0" err="1"/>
              <a:t>optimise</a:t>
            </a:r>
            <a:r>
              <a:rPr lang="en-US" dirty="0"/>
              <a:t> sales strategies and assess the impact of correlations and additional resources on profitability.</a:t>
            </a:r>
          </a:p>
          <a:p>
            <a:pPr algn="l">
              <a:buFont typeface="+mj-lt"/>
              <a:buAutoNum type="arabicPeriod"/>
            </a:pPr>
            <a:r>
              <a:rPr lang="en-US" dirty="0"/>
              <a:t>Dynamics using Decision Trees: The final problem </a:t>
            </a:r>
            <a:r>
              <a:rPr lang="en-US" dirty="0" err="1"/>
              <a:t>centres</a:t>
            </a:r>
            <a:r>
              <a:rPr lang="en-US" dirty="0"/>
              <a:t> on </a:t>
            </a:r>
            <a:r>
              <a:rPr lang="en-US" dirty="0" err="1"/>
              <a:t>Newtone</a:t>
            </a:r>
            <a:r>
              <a:rPr lang="en-US" dirty="0"/>
              <a:t> Art Gallery's auction strategy for a valuable painting, employing decision tree analysis to maximize auction revenue. formulated decision trees to evaluate bid probabilities and recommend optimal actions at each stage of the auction, showcasing their ability to navigate complex decision-making scenarios.</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16</a:t>
            </a:fld>
            <a:endParaRPr lang="en-US" dirty="0"/>
          </a:p>
        </p:txBody>
      </p:sp>
    </p:spTree>
    <p:extLst>
      <p:ext uri="{BB962C8B-B14F-4D97-AF65-F5344CB8AC3E}">
        <p14:creationId xmlns:p14="http://schemas.microsoft.com/office/powerpoint/2010/main" val="174286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17</a:t>
            </a:fld>
            <a:endParaRPr lang="en-US" dirty="0"/>
          </a:p>
        </p:txBody>
      </p:sp>
      <p:sp>
        <p:nvSpPr>
          <p:cNvPr id="4" name="TextBox 3">
            <a:extLst>
              <a:ext uri="{FF2B5EF4-FFF2-40B4-BE49-F238E27FC236}">
                <a16:creationId xmlns:a16="http://schemas.microsoft.com/office/drawing/2014/main" id="{9F9AA8A9-3D55-EC5E-CF2D-8C4485D26FF6}"/>
              </a:ext>
            </a:extLst>
          </p:cNvPr>
          <p:cNvSpPr txBox="1"/>
          <p:nvPr/>
        </p:nvSpPr>
        <p:spPr>
          <a:xfrm>
            <a:off x="7394349" y="6169580"/>
            <a:ext cx="2760452" cy="369332"/>
          </a:xfrm>
          <a:prstGeom prst="rect">
            <a:avLst/>
          </a:prstGeom>
          <a:noFill/>
        </p:spPr>
        <p:txBody>
          <a:bodyPr wrap="square" rtlCol="0">
            <a:spAutoFit/>
          </a:bodyPr>
          <a:lstStyle/>
          <a:p>
            <a:r>
              <a:rPr lang="en-US" dirty="0">
                <a:solidFill>
                  <a:schemeClr val="bg1">
                    <a:lumMod val="95000"/>
                  </a:schemeClr>
                </a:solidFill>
                <a:hlinkClick r:id="rId2" action="ppaction://hlinkfile"/>
              </a:rPr>
              <a:t>Click to open Excel File</a:t>
            </a:r>
            <a:endParaRPr lang="en-US" dirty="0">
              <a:solidFill>
                <a:schemeClr val="bg1">
                  <a:lumMod val="95000"/>
                </a:schemeClr>
              </a:solidFill>
            </a:endParaRPr>
          </a:p>
        </p:txBody>
      </p:sp>
    </p:spTree>
    <p:extLst>
      <p:ext uri="{BB962C8B-B14F-4D97-AF65-F5344CB8AC3E}">
        <p14:creationId xmlns:p14="http://schemas.microsoft.com/office/powerpoint/2010/main" val="19697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lstStyle/>
          <a:p>
            <a:r>
              <a:rPr lang="en-US"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924175"/>
            <a:ext cx="2895600" cy="2519363"/>
          </a:xfrm>
        </p:spPr>
        <p:txBody>
          <a:bodyPr/>
          <a:lstStyle/>
          <a:p>
            <a:r>
              <a:rPr lang="en-US" dirty="0"/>
              <a:t>Models</a:t>
            </a:r>
          </a:p>
          <a:p>
            <a:r>
              <a:rPr lang="en-US" dirty="0"/>
              <a:t>Problem statement</a:t>
            </a:r>
          </a:p>
          <a:p>
            <a:r>
              <a:rPr lang="en-US" dirty="0"/>
              <a:t>Learning outcomes</a:t>
            </a:r>
          </a:p>
          <a:p>
            <a:r>
              <a:rPr lang="en-US" dirty="0"/>
              <a:t>Summary.</a:t>
            </a:r>
          </a:p>
          <a:p>
            <a:endParaRPr lang="en-US" dirty="0"/>
          </a:p>
        </p:txBody>
      </p:sp>
      <p:sp>
        <p:nvSpPr>
          <p:cNvPr id="4" name="Footer Placeholder 3">
            <a:extLst>
              <a:ext uri="{FF2B5EF4-FFF2-40B4-BE49-F238E27FC236}">
                <a16:creationId xmlns:a16="http://schemas.microsoft.com/office/drawing/2014/main" id="{36C19884-873C-4D13-BE6D-318CF07B0D12}"/>
              </a:ext>
            </a:extLst>
          </p:cNvPr>
          <p:cNvSpPr>
            <a:spLocks noGrp="1"/>
          </p:cNvSpPr>
          <p:nvPr>
            <p:ph type="ftr" sz="quarter" idx="11"/>
          </p:nvPr>
        </p:nvSpPr>
        <p:spPr>
          <a:xfrm>
            <a:off x="2669886" y="6356349"/>
            <a:ext cx="2482842"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5536305" y="6356350"/>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1671639"/>
            <a:ext cx="5111750" cy="1204912"/>
          </a:xfrm>
        </p:spPr>
        <p:txBody>
          <a:bodyPr/>
          <a:lstStyle/>
          <a:p>
            <a:r>
              <a:rPr lang="en-US" dirty="0"/>
              <a:t>Models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218656"/>
            <a:ext cx="5111750" cy="1525588"/>
          </a:xfrm>
        </p:spPr>
        <p:txBody>
          <a:bodyPr/>
          <a:lstStyle/>
          <a:p>
            <a:pPr marL="342900" indent="-342900">
              <a:buAutoNum type="arabicPeriod"/>
            </a:pPr>
            <a:r>
              <a:rPr lang="en-US" dirty="0"/>
              <a:t>Discrete Optimization.</a:t>
            </a:r>
          </a:p>
          <a:p>
            <a:pPr marL="342900" indent="-342900">
              <a:buAutoNum type="arabicPeriod"/>
            </a:pPr>
            <a:r>
              <a:rPr lang="en-US" dirty="0"/>
              <a:t>Simulation in Crystal ball</a:t>
            </a:r>
          </a:p>
          <a:p>
            <a:pPr marL="342900" indent="-342900">
              <a:buAutoNum type="arabicPeriod"/>
            </a:pPr>
            <a:r>
              <a:rPr lang="en-US" dirty="0"/>
              <a:t>Dynamic Binary tree</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FEE2D-79E5-4C1D-8BF7-EE619CA7039A}"/>
              </a:ext>
            </a:extLst>
          </p:cNvPr>
          <p:cNvSpPr>
            <a:spLocks noGrp="1"/>
          </p:cNvSpPr>
          <p:nvPr>
            <p:ph type="title"/>
          </p:nvPr>
        </p:nvSpPr>
        <p:spPr>
          <a:xfrm>
            <a:off x="838200" y="365125"/>
            <a:ext cx="10515600" cy="1325563"/>
          </a:xfrm>
        </p:spPr>
        <p:txBody>
          <a:bodyPr/>
          <a:lstStyle/>
          <a:p>
            <a:r>
              <a:rPr lang="en-US" dirty="0"/>
              <a:t>Discrete optimization</a:t>
            </a:r>
          </a:p>
        </p:txBody>
      </p:sp>
      <p:sp>
        <p:nvSpPr>
          <p:cNvPr id="9" name="Slide Number Placeholder 8">
            <a:extLst>
              <a:ext uri="{FF2B5EF4-FFF2-40B4-BE49-F238E27FC236}">
                <a16:creationId xmlns:a16="http://schemas.microsoft.com/office/drawing/2014/main" id="{03091613-153A-4005-9F4D-2F185AE5F7B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a:t>
            </a:fld>
            <a:endParaRPr lang="en-US" dirty="0"/>
          </a:p>
        </p:txBody>
      </p:sp>
      <p:sp>
        <p:nvSpPr>
          <p:cNvPr id="5" name="Table Placeholder 4">
            <a:extLst>
              <a:ext uri="{FF2B5EF4-FFF2-40B4-BE49-F238E27FC236}">
                <a16:creationId xmlns:a16="http://schemas.microsoft.com/office/drawing/2014/main" id="{E2A7028F-44C4-AE87-F1F8-439B47BA65B9}"/>
              </a:ext>
            </a:extLst>
          </p:cNvPr>
          <p:cNvSpPr>
            <a:spLocks noGrp="1"/>
          </p:cNvSpPr>
          <p:nvPr>
            <p:ph type="tbl" sz="quarter" idx="14"/>
          </p:nvPr>
        </p:nvSpPr>
        <p:spPr>
          <a:xfrm>
            <a:off x="284672" y="1358135"/>
            <a:ext cx="11516264" cy="4827006"/>
          </a:xfrm>
        </p:spPr>
        <p:txBody>
          <a:bodyPr>
            <a:normAutofit/>
          </a:bodyPr>
          <a:lstStyle/>
          <a:p>
            <a:pPr marL="0" indent="0">
              <a:buNone/>
            </a:pPr>
            <a:r>
              <a:rPr lang="en-US" dirty="0"/>
              <a:t>Problem Statement</a:t>
            </a:r>
          </a:p>
          <a:p>
            <a:pPr marL="0" marR="0">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The Richardson Development Company (RDC) has just acquired a large plot of land in Plano. RDC has divided this land into five smaller lots, which it would now like to sell to individual buyers interested in developing them.</a:t>
            </a:r>
          </a:p>
          <a:p>
            <a:r>
              <a:rPr lang="en-US" sz="1400" dirty="0">
                <a:effectLst/>
                <a:latin typeface="Aptos" panose="020B0004020202020204" pitchFamily="34" charset="0"/>
                <a:ea typeface="Aptos" panose="020B0004020202020204" pitchFamily="34" charset="0"/>
                <a:cs typeface="Times New Roman" panose="02020603050405020304" pitchFamily="18" charset="0"/>
              </a:rPr>
              <a:t> RCD has just received a large number of bids from several potential buyers. These bids are shown in Table 1.1. Six families participated in the auction (Anderson, Baker, Chang, Dell, and Edwards) and submitted 15 distinct bids. As shown in Table 1.1., each bid specifies the name of the bidder, the lot(s) to buy, and the total amount to pay if the bid is accepted. Note that some bidders submitted multiple bids; for example, Edwards submitted four bids (12, 13, 14, and 15). Also, note that a bid may be for multiple lots; for example, the Anderson family wants to build a large house, so their bid 2 is for lots 2 and 3. A lot cannot be split into smaller pieces due to the town’s parceling laws for residential land.</a:t>
            </a:r>
            <a:endParaRPr lang="en-US" sz="1400" dirty="0"/>
          </a:p>
        </p:txBody>
      </p:sp>
      <p:pic>
        <p:nvPicPr>
          <p:cNvPr id="12" name="Picture 11" descr="A table with numbers and numbers&#10;&#10;Description automatically generated">
            <a:extLst>
              <a:ext uri="{FF2B5EF4-FFF2-40B4-BE49-F238E27FC236}">
                <a16:creationId xmlns:a16="http://schemas.microsoft.com/office/drawing/2014/main" id="{A3C7FDC0-0C80-280C-F38F-A4F2A81AD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151" y="3582003"/>
            <a:ext cx="4617697" cy="2910872"/>
          </a:xfrm>
          <a:prstGeom prst="rect">
            <a:avLst/>
          </a:prstGeom>
        </p:spPr>
      </p:pic>
    </p:spTree>
    <p:extLst>
      <p:ext uri="{BB962C8B-B14F-4D97-AF65-F5344CB8AC3E}">
        <p14:creationId xmlns:p14="http://schemas.microsoft.com/office/powerpoint/2010/main" val="249968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D7B04B-6DA0-482C-7062-9269C78AFD32}"/>
              </a:ext>
            </a:extLst>
          </p:cNvPr>
          <p:cNvSpPr>
            <a:spLocks noGrp="1"/>
          </p:cNvSpPr>
          <p:nvPr>
            <p:ph type="sldNum" sz="quarter" idx="12"/>
          </p:nvPr>
        </p:nvSpPr>
        <p:spPr/>
        <p:txBody>
          <a:bodyPr/>
          <a:lstStyle/>
          <a:p>
            <a:fld id="{A49DFD55-3C28-40EF-9E31-A92D2E4017FF}" type="slidenum">
              <a:rPr lang="en-US" smtClean="0"/>
              <a:pPr/>
              <a:t>5</a:t>
            </a:fld>
            <a:endParaRPr lang="en-US" dirty="0"/>
          </a:p>
        </p:txBody>
      </p:sp>
      <p:sp>
        <p:nvSpPr>
          <p:cNvPr id="6" name="TextBox 5">
            <a:extLst>
              <a:ext uri="{FF2B5EF4-FFF2-40B4-BE49-F238E27FC236}">
                <a16:creationId xmlns:a16="http://schemas.microsoft.com/office/drawing/2014/main" id="{5552A3A0-7C89-1B1F-4FE4-F7CCAD2D9A03}"/>
              </a:ext>
            </a:extLst>
          </p:cNvPr>
          <p:cNvSpPr txBox="1"/>
          <p:nvPr/>
        </p:nvSpPr>
        <p:spPr>
          <a:xfrm>
            <a:off x="273170" y="207034"/>
            <a:ext cx="11645660" cy="2597634"/>
          </a:xfrm>
          <a:prstGeom prst="rect">
            <a:avLst/>
          </a:prstGeom>
          <a:noFill/>
        </p:spPr>
        <p:txBody>
          <a:bodyPr wrap="square" rtlCol="0">
            <a:spAutoFit/>
          </a:bodyPr>
          <a:lstStyle/>
          <a:p>
            <a:pPr marL="0" marR="0">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RDC would lie to generate the maximum possible revenues from the bids received. You are asked to develop a quantitative model that helps guide their decisions.</a:t>
            </a:r>
          </a:p>
          <a:p>
            <a:pPr marL="0" marR="0">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 Please address each of the following questions separately unless explicitly directed otherwise. Clearly identify the decisions, the objective, and the constraints in your model by (a) highlighting/coloring cells, and (b) typing explicit comments in your spreadsheet. Your models should remain linear. If you feel that some modeling element is ambiguous and you need to make additional assumptions, please state them explicitly in your spreadsheet and proceed.</a:t>
            </a:r>
          </a:p>
          <a:p>
            <a:pPr marL="342900" marR="0" lvl="0" indent="-342900">
              <a:lnSpc>
                <a:spcPct val="115000"/>
              </a:lnSpc>
              <a:spcBef>
                <a:spcPts val="0"/>
              </a:spcBef>
              <a:spcAft>
                <a:spcPts val="800"/>
              </a:spcAft>
              <a:buFont typeface="+mj-lt"/>
              <a:buAutoNum type="arabicPeriod"/>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Construct a discrete optimization model (i.e., with binary variables) that determines which bids should be accepted in order to maximize RDC’s revenues from the auction. What is the optimal revenue that can be achieved, and which bids should be accepted? </a:t>
            </a:r>
          </a:p>
          <a:p>
            <a:endParaRPr lang="en-US" sz="1400" dirty="0"/>
          </a:p>
        </p:txBody>
      </p:sp>
      <p:pic>
        <p:nvPicPr>
          <p:cNvPr id="7" name="Picture 6" descr="A screenshot of a graph&#10;&#10;Description automatically generated">
            <a:extLst>
              <a:ext uri="{FF2B5EF4-FFF2-40B4-BE49-F238E27FC236}">
                <a16:creationId xmlns:a16="http://schemas.microsoft.com/office/drawing/2014/main" id="{B2DA70A1-CE3B-48B7-BA32-ED485E46F4B1}"/>
              </a:ext>
            </a:extLst>
          </p:cNvPr>
          <p:cNvPicPr>
            <a:picLocks noChangeAspect="1"/>
          </p:cNvPicPr>
          <p:nvPr/>
        </p:nvPicPr>
        <p:blipFill>
          <a:blip r:embed="rId2"/>
          <a:stretch>
            <a:fillRect/>
          </a:stretch>
        </p:blipFill>
        <p:spPr>
          <a:xfrm>
            <a:off x="5174787" y="2654153"/>
            <a:ext cx="6744043" cy="3477284"/>
          </a:xfrm>
          <a:prstGeom prst="rect">
            <a:avLst/>
          </a:prstGeom>
        </p:spPr>
      </p:pic>
      <p:sp>
        <p:nvSpPr>
          <p:cNvPr id="8" name="TextBox 7">
            <a:extLst>
              <a:ext uri="{FF2B5EF4-FFF2-40B4-BE49-F238E27FC236}">
                <a16:creationId xmlns:a16="http://schemas.microsoft.com/office/drawing/2014/main" id="{E7FFF401-947C-D003-F360-427C54BBAA40}"/>
              </a:ext>
            </a:extLst>
          </p:cNvPr>
          <p:cNvSpPr txBox="1"/>
          <p:nvPr/>
        </p:nvSpPr>
        <p:spPr>
          <a:xfrm>
            <a:off x="810883" y="4069630"/>
            <a:ext cx="4235570" cy="646331"/>
          </a:xfrm>
          <a:prstGeom prst="rect">
            <a:avLst/>
          </a:prstGeom>
          <a:noFill/>
        </p:spPr>
        <p:txBody>
          <a:bodyPr wrap="square" rtlCol="0">
            <a:spAutoFit/>
          </a:bodyPr>
          <a:lstStyle/>
          <a:p>
            <a:r>
              <a:rPr lang="en-US" dirty="0"/>
              <a:t>Answer: The optimal revenue that can be achieved is 75.</a:t>
            </a:r>
          </a:p>
        </p:txBody>
      </p:sp>
    </p:spTree>
    <p:extLst>
      <p:ext uri="{BB962C8B-B14F-4D97-AF65-F5344CB8AC3E}">
        <p14:creationId xmlns:p14="http://schemas.microsoft.com/office/powerpoint/2010/main" val="11752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01F8D50-33F9-58B1-EF9D-5C2D5C4D6EC7}"/>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981B1EF-30C9-BA92-58CD-AF0178ABAEBD}"/>
              </a:ext>
            </a:extLst>
          </p:cNvPr>
          <p:cNvSpPr>
            <a:spLocks noGrp="1"/>
          </p:cNvSpPr>
          <p:nvPr>
            <p:ph type="sldNum" sz="quarter" idx="12"/>
          </p:nvPr>
        </p:nvSpPr>
        <p:spPr/>
        <p:txBody>
          <a:bodyPr/>
          <a:lstStyle/>
          <a:p>
            <a:fld id="{A49DFD55-3C28-40EF-9E31-A92D2E4017FF}" type="slidenum">
              <a:rPr lang="en-US" smtClean="0"/>
              <a:pPr/>
              <a:t>6</a:t>
            </a:fld>
            <a:endParaRPr lang="en-US" dirty="0"/>
          </a:p>
        </p:txBody>
      </p:sp>
      <p:sp>
        <p:nvSpPr>
          <p:cNvPr id="6" name="TextBox 5">
            <a:extLst>
              <a:ext uri="{FF2B5EF4-FFF2-40B4-BE49-F238E27FC236}">
                <a16:creationId xmlns:a16="http://schemas.microsoft.com/office/drawing/2014/main" id="{F35EFE67-9BA7-7AE8-F3DA-F858EE5692A6}"/>
              </a:ext>
            </a:extLst>
          </p:cNvPr>
          <p:cNvSpPr txBox="1"/>
          <p:nvPr/>
        </p:nvSpPr>
        <p:spPr>
          <a:xfrm>
            <a:off x="207034" y="232913"/>
            <a:ext cx="11559397" cy="2990562"/>
          </a:xfrm>
          <a:prstGeom prst="rect">
            <a:avLst/>
          </a:prstGeom>
          <a:noFill/>
        </p:spPr>
        <p:txBody>
          <a:bodyPr wrap="square" rtlCol="0">
            <a:spAutoFit/>
          </a:bodyPr>
          <a:lstStyle/>
          <a:p>
            <a:pPr marL="0" marR="0">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2. RDC would like to include some additional restrictions in the allocation to capture some crude fairness considerations. In addition, it also decided to allow bidders to include “terms” in their bid, specifying particular restrictions that its allocation must meet. For each of the following considerations, state which constraint (s) you would add in your model from part 1 to properly capture this feature. It is sufficient to write formulas that adequately reflect your changes, and there is no need to resolve your model here! </a:t>
            </a:r>
          </a:p>
          <a:p>
            <a:pPr marL="342900" marR="0" lvl="0" indent="-342900">
              <a:lnSpc>
                <a:spcPct val="115000"/>
              </a:lnSpc>
              <a:spcBef>
                <a:spcPts val="0"/>
              </a:spcBef>
              <a:spcAft>
                <a:spcPts val="0"/>
              </a:spcAft>
              <a:buFont typeface="+mj-lt"/>
              <a:buAutoNum type="alphaLcParen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The Bakers added a term that they should not win multiple bids. </a:t>
            </a:r>
          </a:p>
          <a:p>
            <a:pPr marL="457200" marR="0">
              <a:lnSpc>
                <a:spcPct val="115000"/>
              </a:lnSpc>
              <a:spcBef>
                <a:spcPts val="0"/>
              </a:spcBef>
              <a:spcAft>
                <a:spcPts val="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Bef>
                <a:spcPts val="0"/>
              </a:spcBef>
              <a:spcAft>
                <a:spcPts val="0"/>
              </a:spcAft>
              <a:buFont typeface="+mj-lt"/>
              <a:buAutoNum type="alphaLcParen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The Andersons added a term stating: “If we win Bid 1, then we drop Bid 2”. In other words, if they win Bid 1, then Bid 2 should not be considered. </a:t>
            </a:r>
          </a:p>
          <a:p>
            <a:pPr marL="342900" marR="0" lvl="0" indent="-342900">
              <a:lnSpc>
                <a:spcPct val="115000"/>
              </a:lnSpc>
              <a:spcBef>
                <a:spcPts val="0"/>
              </a:spcBef>
              <a:spcAft>
                <a:spcPts val="0"/>
              </a:spcAft>
              <a:buFont typeface="+mj-lt"/>
              <a:buAutoNum type="alphaLcParen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The Changes added a term stating: “If we win Bid 10, we drop all our other bids.” </a:t>
            </a:r>
          </a:p>
          <a:p>
            <a:pPr marL="342900" marR="0" lvl="0" indent="-342900">
              <a:lnSpc>
                <a:spcPct val="115000"/>
              </a:lnSpc>
              <a:spcBef>
                <a:spcPts val="0"/>
              </a:spcBef>
              <a:spcAft>
                <a:spcPts val="0"/>
              </a:spcAft>
              <a:buFont typeface="+mj-lt"/>
              <a:buAutoNum type="alphaLcParen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RDC would like to ensure that if at least one of the Andersons’ bids is accepted, then at least one of the Bakers’ buds should also be accepted.</a:t>
            </a:r>
          </a:p>
          <a:p>
            <a:pPr marL="342900" marR="0" lvl="0" indent="-342900">
              <a:lnSpc>
                <a:spcPct val="115000"/>
              </a:lnSpc>
              <a:spcBef>
                <a:spcPts val="0"/>
              </a:spcBef>
              <a:spcAft>
                <a:spcPts val="800"/>
              </a:spcAft>
              <a:buFont typeface="+mj-lt"/>
              <a:buAutoNum type="alphaLcParen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The Bakers added a term stating: “If we get lot 1, then we drop any bids involving lot 4.”</a:t>
            </a:r>
          </a:p>
          <a:p>
            <a:endParaRPr lang="en-US" sz="1400" dirty="0"/>
          </a:p>
        </p:txBody>
      </p:sp>
      <p:pic>
        <p:nvPicPr>
          <p:cNvPr id="7" name="Picture 6" descr="A screenshot of a graph&#10;&#10;Description automatically generated">
            <a:extLst>
              <a:ext uri="{FF2B5EF4-FFF2-40B4-BE49-F238E27FC236}">
                <a16:creationId xmlns:a16="http://schemas.microsoft.com/office/drawing/2014/main" id="{85BCA12F-A041-DDBA-285B-87C3E3A71A49}"/>
              </a:ext>
            </a:extLst>
          </p:cNvPr>
          <p:cNvPicPr>
            <a:picLocks noChangeAspect="1"/>
          </p:cNvPicPr>
          <p:nvPr/>
        </p:nvPicPr>
        <p:blipFill>
          <a:blip r:embed="rId2"/>
          <a:stretch>
            <a:fillRect/>
          </a:stretch>
        </p:blipFill>
        <p:spPr>
          <a:xfrm>
            <a:off x="5496464" y="3104515"/>
            <a:ext cx="5943600" cy="3251835"/>
          </a:xfrm>
          <a:prstGeom prst="rect">
            <a:avLst/>
          </a:prstGeom>
        </p:spPr>
      </p:pic>
      <p:sp>
        <p:nvSpPr>
          <p:cNvPr id="8" name="TextBox 7">
            <a:extLst>
              <a:ext uri="{FF2B5EF4-FFF2-40B4-BE49-F238E27FC236}">
                <a16:creationId xmlns:a16="http://schemas.microsoft.com/office/drawing/2014/main" id="{FEAE92EC-A7F9-E9E1-48E8-D3D94AF4A80F}"/>
              </a:ext>
            </a:extLst>
          </p:cNvPr>
          <p:cNvSpPr txBox="1"/>
          <p:nvPr/>
        </p:nvSpPr>
        <p:spPr>
          <a:xfrm>
            <a:off x="1035170" y="4019909"/>
            <a:ext cx="3786996" cy="923330"/>
          </a:xfrm>
          <a:prstGeom prst="rect">
            <a:avLst/>
          </a:prstGeom>
          <a:noFill/>
        </p:spPr>
        <p:txBody>
          <a:bodyPr wrap="square" rtlCol="0">
            <a:spAutoFit/>
          </a:bodyPr>
          <a:lstStyle/>
          <a:p>
            <a:r>
              <a:rPr lang="en-US" dirty="0"/>
              <a:t>Answer: The answer is the same </a:t>
            </a:r>
            <a:r>
              <a:rPr lang="en-US" dirty="0" err="1"/>
              <a:t>i.e</a:t>
            </a:r>
            <a:r>
              <a:rPr lang="en-US" dirty="0"/>
              <a:t> 75, after making some changes in the constraints </a:t>
            </a:r>
          </a:p>
        </p:txBody>
      </p:sp>
    </p:spTree>
    <p:extLst>
      <p:ext uri="{BB962C8B-B14F-4D97-AF65-F5344CB8AC3E}">
        <p14:creationId xmlns:p14="http://schemas.microsoft.com/office/powerpoint/2010/main" val="148696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211C8F6-6CFD-13B2-2E01-0B29D118BCF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BA3F49A-C576-3C22-A120-C6F1D2DC8F4B}"/>
              </a:ext>
            </a:extLst>
          </p:cNvPr>
          <p:cNvSpPr>
            <a:spLocks noGrp="1"/>
          </p:cNvSpPr>
          <p:nvPr>
            <p:ph type="sldNum" sz="quarter" idx="12"/>
          </p:nvPr>
        </p:nvSpPr>
        <p:spPr/>
        <p:txBody>
          <a:bodyPr/>
          <a:lstStyle/>
          <a:p>
            <a:fld id="{A49DFD55-3C28-40EF-9E31-A92D2E4017FF}" type="slidenum">
              <a:rPr lang="en-US" smtClean="0"/>
              <a:pPr/>
              <a:t>7</a:t>
            </a:fld>
            <a:endParaRPr lang="en-US" dirty="0"/>
          </a:p>
        </p:txBody>
      </p:sp>
      <p:sp>
        <p:nvSpPr>
          <p:cNvPr id="6" name="TextBox 5">
            <a:extLst>
              <a:ext uri="{FF2B5EF4-FFF2-40B4-BE49-F238E27FC236}">
                <a16:creationId xmlns:a16="http://schemas.microsoft.com/office/drawing/2014/main" id="{3E45FC9B-3367-2BBD-5C91-D78D079A7CB5}"/>
              </a:ext>
            </a:extLst>
          </p:cNvPr>
          <p:cNvSpPr txBox="1"/>
          <p:nvPr/>
        </p:nvSpPr>
        <p:spPr>
          <a:xfrm>
            <a:off x="457200" y="362309"/>
            <a:ext cx="9661585" cy="1754326"/>
          </a:xfrm>
          <a:prstGeom prst="rect">
            <a:avLst/>
          </a:prstGeom>
          <a:noFill/>
        </p:spPr>
        <p:txBody>
          <a:bodyPr wrap="square" rtlCol="0">
            <a:spAutoFit/>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3. The Anderson family has just submitted a very interesting addendum to their original bids in Table 1. If any of their bids are accepted, they are willing to waive all contingencies and inspections. RDC estimates this would amount to an extra revenue of about 9 units. (For instance, if RDC were to accept both Anderson bids, they would get a total revenue of 10 + 25 + 9). Update the model you constructed in part 1 to accommodate this feature. What is the optimal revenue that can be achieved, and which bids should be accepted? </a:t>
            </a:r>
            <a:endParaRPr lang="en-US" dirty="0"/>
          </a:p>
        </p:txBody>
      </p:sp>
      <p:pic>
        <p:nvPicPr>
          <p:cNvPr id="7" name="Picture 6">
            <a:extLst>
              <a:ext uri="{FF2B5EF4-FFF2-40B4-BE49-F238E27FC236}">
                <a16:creationId xmlns:a16="http://schemas.microsoft.com/office/drawing/2014/main" id="{F821D558-F646-EE5A-8647-8ED195356986}"/>
              </a:ext>
            </a:extLst>
          </p:cNvPr>
          <p:cNvPicPr>
            <a:picLocks noChangeAspect="1"/>
          </p:cNvPicPr>
          <p:nvPr/>
        </p:nvPicPr>
        <p:blipFill>
          <a:blip r:embed="rId2"/>
          <a:stretch>
            <a:fillRect/>
          </a:stretch>
        </p:blipFill>
        <p:spPr>
          <a:xfrm>
            <a:off x="4483972" y="2116635"/>
            <a:ext cx="7080059" cy="4239715"/>
          </a:xfrm>
          <a:prstGeom prst="rect">
            <a:avLst/>
          </a:prstGeom>
        </p:spPr>
      </p:pic>
      <p:sp>
        <p:nvSpPr>
          <p:cNvPr id="8" name="TextBox 7">
            <a:extLst>
              <a:ext uri="{FF2B5EF4-FFF2-40B4-BE49-F238E27FC236}">
                <a16:creationId xmlns:a16="http://schemas.microsoft.com/office/drawing/2014/main" id="{BF4C8295-EDAD-ADCC-DDA6-D95A9D1FA928}"/>
              </a:ext>
            </a:extLst>
          </p:cNvPr>
          <p:cNvSpPr txBox="1"/>
          <p:nvPr/>
        </p:nvSpPr>
        <p:spPr>
          <a:xfrm>
            <a:off x="517585" y="2967487"/>
            <a:ext cx="3521015" cy="1200329"/>
          </a:xfrm>
          <a:prstGeom prst="rect">
            <a:avLst/>
          </a:prstGeom>
          <a:noFill/>
        </p:spPr>
        <p:txBody>
          <a:bodyPr wrap="square" rtlCol="0">
            <a:spAutoFit/>
          </a:bodyPr>
          <a:lstStyle/>
          <a:p>
            <a:r>
              <a:rPr lang="en-US" dirty="0"/>
              <a:t>Answer: The optimal revenue is 75 so there is no extra revenue generated from the additional Anderson’s bid</a:t>
            </a:r>
          </a:p>
        </p:txBody>
      </p:sp>
    </p:spTree>
    <p:extLst>
      <p:ext uri="{BB962C8B-B14F-4D97-AF65-F5344CB8AC3E}">
        <p14:creationId xmlns:p14="http://schemas.microsoft.com/office/powerpoint/2010/main" val="38424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40D90F9-A1E5-F3B5-B160-624B0A7B6040}"/>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71EA20D-1306-FEA0-7BD7-5A24CFF98373}"/>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
        <p:nvSpPr>
          <p:cNvPr id="6" name="TextBox 5">
            <a:extLst>
              <a:ext uri="{FF2B5EF4-FFF2-40B4-BE49-F238E27FC236}">
                <a16:creationId xmlns:a16="http://schemas.microsoft.com/office/drawing/2014/main" id="{F8794150-DBD1-34AA-7A21-30271F2AD011}"/>
              </a:ext>
            </a:extLst>
          </p:cNvPr>
          <p:cNvSpPr txBox="1"/>
          <p:nvPr/>
        </p:nvSpPr>
        <p:spPr>
          <a:xfrm>
            <a:off x="888521" y="336430"/>
            <a:ext cx="9903124" cy="923330"/>
          </a:xfrm>
          <a:prstGeom prst="rect">
            <a:avLst/>
          </a:prstGeom>
          <a:noFill/>
        </p:spPr>
        <p:txBody>
          <a:bodyPr wrap="square" rtlCol="0">
            <a:spAutoFit/>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4. RDC believes there may be many long-term advantages in having each of the five bidders receive a plot of land. Change the model you constructed in part 1 to accommodate this feature. What is the optimal revenue that can be achieved, and which bids should be accepted?</a:t>
            </a:r>
            <a:endParaRPr lang="en-US" dirty="0"/>
          </a:p>
        </p:txBody>
      </p:sp>
      <p:pic>
        <p:nvPicPr>
          <p:cNvPr id="7" name="Picture 6" descr="A screenshot of a computer&#10;&#10;Description automatically generated">
            <a:extLst>
              <a:ext uri="{FF2B5EF4-FFF2-40B4-BE49-F238E27FC236}">
                <a16:creationId xmlns:a16="http://schemas.microsoft.com/office/drawing/2014/main" id="{37D86A23-7033-BD92-D2FC-185590244439}"/>
              </a:ext>
            </a:extLst>
          </p:cNvPr>
          <p:cNvPicPr>
            <a:picLocks noChangeAspect="1"/>
          </p:cNvPicPr>
          <p:nvPr/>
        </p:nvPicPr>
        <p:blipFill>
          <a:blip r:embed="rId2"/>
          <a:stretch>
            <a:fillRect/>
          </a:stretch>
        </p:blipFill>
        <p:spPr>
          <a:xfrm>
            <a:off x="3883624" y="1419552"/>
            <a:ext cx="7304836" cy="4018895"/>
          </a:xfrm>
          <a:prstGeom prst="rect">
            <a:avLst/>
          </a:prstGeom>
        </p:spPr>
      </p:pic>
      <p:sp>
        <p:nvSpPr>
          <p:cNvPr id="8" name="TextBox 7">
            <a:extLst>
              <a:ext uri="{FF2B5EF4-FFF2-40B4-BE49-F238E27FC236}">
                <a16:creationId xmlns:a16="http://schemas.microsoft.com/office/drawing/2014/main" id="{CB11298A-8308-57F0-B448-40D85AAC6A92}"/>
              </a:ext>
            </a:extLst>
          </p:cNvPr>
          <p:cNvSpPr txBox="1"/>
          <p:nvPr/>
        </p:nvSpPr>
        <p:spPr>
          <a:xfrm>
            <a:off x="888521" y="2096219"/>
            <a:ext cx="2881222" cy="646331"/>
          </a:xfrm>
          <a:prstGeom prst="rect">
            <a:avLst/>
          </a:prstGeom>
          <a:noFill/>
        </p:spPr>
        <p:txBody>
          <a:bodyPr wrap="square" rtlCol="0">
            <a:spAutoFit/>
          </a:bodyPr>
          <a:lstStyle/>
          <a:p>
            <a:r>
              <a:rPr lang="en-US" dirty="0"/>
              <a:t>Answer: So now the optimal solution is 51.</a:t>
            </a:r>
          </a:p>
        </p:txBody>
      </p:sp>
    </p:spTree>
    <p:extLst>
      <p:ext uri="{BB962C8B-B14F-4D97-AF65-F5344CB8AC3E}">
        <p14:creationId xmlns:p14="http://schemas.microsoft.com/office/powerpoint/2010/main" val="4279912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0F1D-BC67-6B71-BC27-D47D0088D07C}"/>
              </a:ext>
            </a:extLst>
          </p:cNvPr>
          <p:cNvSpPr>
            <a:spLocks noGrp="1"/>
          </p:cNvSpPr>
          <p:nvPr>
            <p:ph type="title"/>
          </p:nvPr>
        </p:nvSpPr>
        <p:spPr/>
        <p:txBody>
          <a:bodyPr/>
          <a:lstStyle/>
          <a:p>
            <a:r>
              <a:rPr lang="en-US" dirty="0"/>
              <a:t>Simulation</a:t>
            </a:r>
          </a:p>
        </p:txBody>
      </p:sp>
      <p:sp>
        <p:nvSpPr>
          <p:cNvPr id="4" name="Footer Placeholder 3">
            <a:extLst>
              <a:ext uri="{FF2B5EF4-FFF2-40B4-BE49-F238E27FC236}">
                <a16:creationId xmlns:a16="http://schemas.microsoft.com/office/drawing/2014/main" id="{9B130D78-29CF-4C32-4412-64C9A724D4A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D204DA8-FE68-A781-9F28-9F9CEC4D6AF4}"/>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
        <p:nvSpPr>
          <p:cNvPr id="8" name="TextBox 7">
            <a:extLst>
              <a:ext uri="{FF2B5EF4-FFF2-40B4-BE49-F238E27FC236}">
                <a16:creationId xmlns:a16="http://schemas.microsoft.com/office/drawing/2014/main" id="{512806D7-AAC4-67C1-629E-8C5FE86EF266}"/>
              </a:ext>
            </a:extLst>
          </p:cNvPr>
          <p:cNvSpPr txBox="1"/>
          <p:nvPr/>
        </p:nvSpPr>
        <p:spPr>
          <a:xfrm>
            <a:off x="569344" y="1528390"/>
            <a:ext cx="3355676" cy="523220"/>
          </a:xfrm>
          <a:prstGeom prst="rect">
            <a:avLst/>
          </a:prstGeom>
          <a:noFill/>
        </p:spPr>
        <p:txBody>
          <a:bodyPr wrap="square" rtlCol="0">
            <a:spAutoFit/>
          </a:bodyPr>
          <a:lstStyle/>
          <a:p>
            <a:r>
              <a:rPr lang="en-US" sz="2800" dirty="0"/>
              <a:t>Problem Statement</a:t>
            </a:r>
          </a:p>
        </p:txBody>
      </p:sp>
      <p:sp>
        <p:nvSpPr>
          <p:cNvPr id="9" name="TextBox 8">
            <a:extLst>
              <a:ext uri="{FF2B5EF4-FFF2-40B4-BE49-F238E27FC236}">
                <a16:creationId xmlns:a16="http://schemas.microsoft.com/office/drawing/2014/main" id="{198344F6-EF1D-C633-B6F9-78B886E0BAC3}"/>
              </a:ext>
            </a:extLst>
          </p:cNvPr>
          <p:cNvSpPr txBox="1"/>
          <p:nvPr/>
        </p:nvSpPr>
        <p:spPr>
          <a:xfrm>
            <a:off x="569344" y="2199736"/>
            <a:ext cx="10990052" cy="4154471"/>
          </a:xfrm>
          <a:prstGeom prst="rect">
            <a:avLst/>
          </a:prstGeom>
          <a:noFill/>
        </p:spPr>
        <p:txBody>
          <a:bodyPr wrap="square" rtlCol="0">
            <a:spAutoFit/>
          </a:bodyPr>
          <a:lstStyle/>
          <a:p>
            <a:pPr marL="0" marR="0">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Simulation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Claw operates a fleet of five lobster boats in Boston, Massachusetts. Every weekday of the year, each boat leaves early in the morning, hauls in lobster traps for most of the day, and completes its catch of lobster by mid-afternoon. The operating cost for one day is $450 per boat. </a:t>
            </a:r>
          </a:p>
          <a:p>
            <a:pPr marL="0" marR="0">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Once all five boats have returned with their daily catch,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Claw can sell lobster to Louie’s Lobster Shack (a local restaurant) and Star Market (a local grocery store chain).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Claw gets to decide every day how many pounds of lobster to sell to each buyer so as to never have any leftover lobster at the end of the day. The price that Louie’s Lobster Shack is willing to pay is very uncertain and can change quite a bit, even on a daily basis. Using historical data,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Claw estimates that this is triangularly distributed, with a minimum value of $1.50, maximum value of $5.50, and likeliest value of $3.50.</a:t>
            </a:r>
          </a:p>
          <a:p>
            <a:pPr marL="0" marR="0">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 On the other hand, the price Star Market is willing to pay is a function of the total amount of lobster that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Claw is trying to sell to them in one day. More precisely: Star Market Price = $3.85 - $0.0005 * ( Amount of Lobster Sold to Star Market, in pounds ) For instance, if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Claw is trying to sell 100 pounds of lobster to Star Market, the store would pay $3.80 per pound.</a:t>
            </a:r>
          </a:p>
          <a:p>
            <a:pPr marL="0" marR="0">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 Unfortunately, the amount of lobster caught by each boat is also uncertain.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Lobstah</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Claw has estimated that the daily catch for each boat is normally distributed, with a mean of 300 pounds, and a standard deviation of 50 pounds.</a:t>
            </a:r>
          </a:p>
          <a:p>
            <a:r>
              <a:rPr lang="en-US" sz="1400" dirty="0">
                <a:effectLst/>
                <a:latin typeface="Aptos" panose="020B0004020202020204" pitchFamily="34" charset="0"/>
                <a:ea typeface="Aptos" panose="020B0004020202020204" pitchFamily="34" charset="0"/>
                <a:cs typeface="Times New Roman" panose="02020603050405020304" pitchFamily="18" charset="0"/>
              </a:rPr>
              <a:t> For the following questions, if you feel that some modeling element is ambiguous and you need to make additional assumptions, please state them explicitly in your spreadsheet and proceed.</a:t>
            </a:r>
            <a:endParaRPr lang="en-US" sz="1400" dirty="0"/>
          </a:p>
        </p:txBody>
      </p:sp>
    </p:spTree>
    <p:extLst>
      <p:ext uri="{BB962C8B-B14F-4D97-AF65-F5344CB8AC3E}">
        <p14:creationId xmlns:p14="http://schemas.microsoft.com/office/powerpoint/2010/main" val="3567857218"/>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 id="{11346FDE-2DA4-453A-ACF7-41117CE5C235}" vid="{A628C74B-DC45-4C37-9A15-B37206CA45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00E6EE1E-660B-46C6-AC21-8E505FB957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5826B4-4DD2-4A9B-8D6D-E91CF9C2316C}">
  <ds:schemaRefs>
    <ds:schemaRef ds:uri="http://schemas.microsoft.com/sharepoint/v3/contenttype/forms"/>
  </ds:schemaRefs>
</ds:datastoreItem>
</file>

<file path=customXml/itemProps3.xml><?xml version="1.0" encoding="utf-8"?>
<ds:datastoreItem xmlns:ds="http://schemas.openxmlformats.org/officeDocument/2006/customXml" ds:itemID="{4CC7F809-A434-4A8D-A127-1C50C2DB389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{040C2E7D-B515-467F-AB65-D6933266D562}tf67328976_win32</Template>
  <TotalTime>4718</TotalTime>
  <Words>1983</Words>
  <Application>Microsoft Office PowerPoint</Application>
  <PresentationFormat>Widescreen</PresentationFormat>
  <Paragraphs>97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Calibri</vt:lpstr>
      <vt:lpstr>Tenorite</vt:lpstr>
      <vt:lpstr>Office Theme</vt:lpstr>
      <vt:lpstr>Excel Project</vt:lpstr>
      <vt:lpstr>AGENDA</vt:lpstr>
      <vt:lpstr>Models</vt:lpstr>
      <vt:lpstr>Discrete optimization</vt:lpstr>
      <vt:lpstr>PowerPoint Presentation</vt:lpstr>
      <vt:lpstr>PowerPoint Presentation</vt:lpstr>
      <vt:lpstr>PowerPoint Presentation</vt:lpstr>
      <vt:lpstr>PowerPoint Presentation</vt:lpstr>
      <vt:lpstr>Simulation</vt:lpstr>
      <vt:lpstr>PowerPoint Presentation</vt:lpstr>
      <vt:lpstr>PowerPoint Presentation</vt:lpstr>
      <vt:lpstr>PowerPoint Presentation</vt:lpstr>
      <vt:lpstr>Dynamic Binary Tree</vt:lpstr>
      <vt:lpstr>PowerPoint Presentation</vt:lpstr>
      <vt:lpstr>Learning Outcome from all 3 models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Project</dc:title>
  <dc:creator>pranav panchal</dc:creator>
  <cp:lastModifiedBy>pranav panchal</cp:lastModifiedBy>
  <cp:revision>2</cp:revision>
  <dcterms:created xsi:type="dcterms:W3CDTF">2024-02-12T16:08:53Z</dcterms:created>
  <dcterms:modified xsi:type="dcterms:W3CDTF">2024-02-15T22:46:55Z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